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348" r:id="rId2"/>
    <p:sldId id="288" r:id="rId3"/>
    <p:sldId id="289" r:id="rId4"/>
    <p:sldId id="290" r:id="rId5"/>
    <p:sldId id="349" r:id="rId6"/>
    <p:sldId id="291" r:id="rId7"/>
    <p:sldId id="292" r:id="rId8"/>
    <p:sldId id="293" r:id="rId9"/>
    <p:sldId id="294" r:id="rId10"/>
    <p:sldId id="295" r:id="rId11"/>
    <p:sldId id="296" r:id="rId12"/>
    <p:sldId id="297" r:id="rId13"/>
    <p:sldId id="303" r:id="rId14"/>
    <p:sldId id="304" r:id="rId15"/>
    <p:sldId id="350" r:id="rId16"/>
    <p:sldId id="306" r:id="rId17"/>
    <p:sldId id="360" r:id="rId18"/>
    <p:sldId id="361" r:id="rId19"/>
    <p:sldId id="362"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59" r:id="rId50"/>
    <p:sldId id="336" r:id="rId51"/>
    <p:sldId id="337" r:id="rId52"/>
    <p:sldId id="351" r:id="rId53"/>
    <p:sldId id="352" r:id="rId54"/>
    <p:sldId id="263" r:id="rId55"/>
    <p:sldId id="282" r:id="rId56"/>
    <p:sldId id="283" r:id="rId57"/>
    <p:sldId id="262" r:id="rId58"/>
    <p:sldId id="338" r:id="rId59"/>
    <p:sldId id="339" r:id="rId60"/>
    <p:sldId id="265" r:id="rId61"/>
    <p:sldId id="353" r:id="rId62"/>
    <p:sldId id="354" r:id="rId63"/>
    <p:sldId id="357" r:id="rId64"/>
    <p:sldId id="358"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32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330473-2C03-AD48-A496-EE2D18B44086}" type="datetimeFigureOut">
              <a:rPr lang="en-US" smtClean="0"/>
              <a:pPr/>
              <a:t>9/23/13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9EC2E8-8E59-A04F-B186-0AB609EE670A}" type="slidenum">
              <a:rPr lang="en-US" smtClean="0"/>
              <a:pPr/>
              <a:t>‹#›</a:t>
            </a:fld>
            <a:endParaRPr lang="en-US"/>
          </a:p>
        </p:txBody>
      </p:sp>
    </p:spTree>
    <p:extLst>
      <p:ext uri="{BB962C8B-B14F-4D97-AF65-F5344CB8AC3E}">
        <p14:creationId xmlns:p14="http://schemas.microsoft.com/office/powerpoint/2010/main" val="3401858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550FC3F-638C-C44B-AE20-206671DC7433}" type="slidenum">
              <a:rPr lang="en-US" sz="1200">
                <a:latin typeface="Times" charset="0"/>
              </a:rPr>
              <a:pPr/>
              <a:t>1</a:t>
            </a:fld>
            <a:endParaRPr lang="en-US" sz="1200">
              <a:latin typeface="Times"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4124DE3-8344-BA47-AEFB-0DEA162BBA5A}" type="slidenum">
              <a:rPr lang="en-US" sz="1200">
                <a:latin typeface="Times" charset="0"/>
              </a:rPr>
              <a:pPr/>
              <a:t>10</a:t>
            </a:fld>
            <a:endParaRPr lang="en-US" sz="1200">
              <a:latin typeface="Times" charset="0"/>
            </a:endParaRPr>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3CCD3BD1-3978-2841-BDF9-E598E592707F}" type="slidenum">
              <a:rPr lang="en-US" sz="1200">
                <a:latin typeface="Times" charset="0"/>
              </a:rPr>
              <a:pPr/>
              <a:t>11</a:t>
            </a:fld>
            <a:endParaRPr lang="en-US" sz="1200">
              <a:latin typeface="Times" charset="0"/>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AE8CCA62-9C67-8546-A73D-68DAF7199A15}" type="slidenum">
              <a:rPr lang="en-US" sz="1200">
                <a:latin typeface="Times" charset="0"/>
              </a:rPr>
              <a:pPr/>
              <a:t>12</a:t>
            </a:fld>
            <a:endParaRPr lang="en-US" sz="1200">
              <a:latin typeface="Times" charset="0"/>
            </a:endParaRPr>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463BB940-289E-4B4F-ACDA-E282C4E8574B}" type="slidenum">
              <a:rPr lang="en-US" sz="1200">
                <a:latin typeface="Times" charset="0"/>
              </a:rPr>
              <a:pPr/>
              <a:t>13</a:t>
            </a:fld>
            <a:endParaRPr lang="en-US" sz="1200">
              <a:latin typeface="Times" charset="0"/>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26A8A32-A7CA-C140-9F88-F24E97DBD2D2}" type="slidenum">
              <a:rPr lang="en-US" sz="1200">
                <a:latin typeface="Times" charset="0"/>
              </a:rPr>
              <a:pPr/>
              <a:t>14</a:t>
            </a:fld>
            <a:endParaRPr lang="en-US" sz="1200">
              <a:latin typeface="Times"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9364239E-8032-6C4B-A70E-6E5F20B76252}" type="slidenum">
              <a:rPr lang="en-US" sz="1200">
                <a:latin typeface="Times" charset="0"/>
              </a:rPr>
              <a:pPr/>
              <a:t>15</a:t>
            </a:fld>
            <a:endParaRPr lang="en-US" sz="1200">
              <a:latin typeface="Times"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582D126B-69C0-4E47-9C31-84C3172BDBAA}" type="slidenum">
              <a:rPr lang="en-US" sz="1200">
                <a:latin typeface="Times" charset="0"/>
              </a:rPr>
              <a:pPr/>
              <a:t>16</a:t>
            </a:fld>
            <a:endParaRPr lang="en-US" sz="1200">
              <a:latin typeface="Times" charset="0"/>
            </a:endParaRPr>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CEC97B49-CF6A-5949-9EA4-5B7F7044C056}" type="slidenum">
              <a:rPr lang="en-US" sz="1200">
                <a:latin typeface="Times" charset="0"/>
              </a:rPr>
              <a:pPr/>
              <a:t>20</a:t>
            </a:fld>
            <a:endParaRPr lang="en-US" sz="1200">
              <a:latin typeface="Times" charset="0"/>
            </a:endParaRPr>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A736CB05-729C-7642-9DAF-31FBCF515EE3}" type="slidenum">
              <a:rPr lang="en-US" sz="1200">
                <a:latin typeface="Times" charset="0"/>
              </a:rPr>
              <a:pPr/>
              <a:t>21</a:t>
            </a:fld>
            <a:endParaRPr lang="en-US" sz="1200">
              <a:latin typeface="Times" charset="0"/>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8E1C50F6-A0C5-BE40-B44B-44E03F1244C9}" type="slidenum">
              <a:rPr lang="en-US" sz="1200">
                <a:latin typeface="Times" charset="0"/>
              </a:rPr>
              <a:pPr/>
              <a:t>22</a:t>
            </a:fld>
            <a:endParaRPr lang="en-US" sz="1200">
              <a:latin typeface="Times" charset="0"/>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628A1B34-348E-E344-A80F-B72A5863FE96}" type="slidenum">
              <a:rPr lang="en-US" sz="1200">
                <a:latin typeface="Times" charset="0"/>
              </a:rPr>
              <a:pPr/>
              <a:t>2</a:t>
            </a:fld>
            <a:endParaRPr lang="en-US" sz="1200">
              <a:latin typeface="Times" charset="0"/>
            </a:endParaRPr>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97A3D651-8D15-9041-9F07-EEA594403649}" type="slidenum">
              <a:rPr lang="en-US" sz="1200">
                <a:latin typeface="Times" charset="0"/>
              </a:rPr>
              <a:pPr/>
              <a:t>23</a:t>
            </a:fld>
            <a:endParaRPr lang="en-US" sz="1200">
              <a:latin typeface="Times" charset="0"/>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C5480623-F71B-A943-94D8-591BA8FDBE84}" type="slidenum">
              <a:rPr lang="en-US" sz="1200">
                <a:latin typeface="Times" charset="0"/>
              </a:rPr>
              <a:pPr/>
              <a:t>24</a:t>
            </a:fld>
            <a:endParaRPr lang="en-US" sz="1200">
              <a:latin typeface="Times" charset="0"/>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9F56EAB9-0CE6-6E4B-A68B-CDEA7ABC968E}" type="slidenum">
              <a:rPr lang="en-US" sz="1200">
                <a:latin typeface="Times" charset="0"/>
              </a:rPr>
              <a:pPr/>
              <a:t>25</a:t>
            </a:fld>
            <a:endParaRPr lang="en-US" sz="1200">
              <a:latin typeface="Times" charset="0"/>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4C9E8B7E-6981-124E-834E-93C588C17702}" type="slidenum">
              <a:rPr lang="en-US" sz="1200">
                <a:latin typeface="Times" charset="0"/>
              </a:rPr>
              <a:pPr/>
              <a:t>26</a:t>
            </a:fld>
            <a:endParaRPr lang="en-US" sz="1200">
              <a:latin typeface="Times"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5B3F731A-49E2-C946-89CA-57E58D5E9773}" type="slidenum">
              <a:rPr lang="en-US" sz="1200">
                <a:latin typeface="Times" charset="0"/>
              </a:rPr>
              <a:pPr/>
              <a:t>27</a:t>
            </a:fld>
            <a:endParaRPr lang="en-US" sz="1200">
              <a:latin typeface="Times" charset="0"/>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BF73655-68AD-6647-8C3D-6FB5A0B0BA53}" type="slidenum">
              <a:rPr lang="en-US" sz="1200">
                <a:latin typeface="Times" charset="0"/>
              </a:rPr>
              <a:pPr/>
              <a:t>28</a:t>
            </a:fld>
            <a:endParaRPr lang="en-US" sz="1200">
              <a:latin typeface="Times" charset="0"/>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B1AFF551-C298-F84B-80C5-86F08201748C}" type="slidenum">
              <a:rPr lang="en-US" sz="1200">
                <a:latin typeface="Times" charset="0"/>
              </a:rPr>
              <a:pPr/>
              <a:t>29</a:t>
            </a:fld>
            <a:endParaRPr lang="en-US" sz="1200">
              <a:latin typeface="Times"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82B8320B-73FD-6E44-BF45-9FBE025997B9}" type="slidenum">
              <a:rPr lang="en-US" sz="1200">
                <a:latin typeface="Times" charset="0"/>
              </a:rPr>
              <a:pPr/>
              <a:t>30</a:t>
            </a:fld>
            <a:endParaRPr lang="en-US" sz="1200">
              <a:latin typeface="Times"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A0A33484-1896-1D4D-935C-50233F25C7B0}" type="slidenum">
              <a:rPr lang="en-US" sz="1200">
                <a:latin typeface="Times" charset="0"/>
              </a:rPr>
              <a:pPr/>
              <a:t>31</a:t>
            </a:fld>
            <a:endParaRPr lang="en-US" sz="1200">
              <a:latin typeface="Times" charset="0"/>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r>
              <a:rPr lang="es-ES">
                <a:ea typeface="ＭＳ Ｐゴシック" charset="0"/>
                <a:cs typeface="ＭＳ Ｐゴシック" charset="0"/>
              </a:rPr>
              <a:t>A medida que aumenta el numero de secuencias o cuando las secuencias no son trivialmente similares son necesarios métodos automaticos para determinar el alinemiento entre dos secuencias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E41D6AE3-A1BD-204A-BEE5-77BCDE9F1B68}" type="slidenum">
              <a:rPr lang="en-US" sz="1200">
                <a:latin typeface="Times" charset="0"/>
              </a:rPr>
              <a:pPr/>
              <a:t>32</a:t>
            </a:fld>
            <a:endParaRPr lang="en-US" sz="1200">
              <a:latin typeface="Times" charset="0"/>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r>
              <a:rPr lang="es-ES">
                <a:ea typeface="ＭＳ Ｐゴシック" charset="0"/>
                <a:cs typeface="ＭＳ Ｐゴシック" charset="0"/>
              </a:rPr>
              <a:t>A medida que aumenta el numero de secuencias o cuando las secuencias no son trivialmente similares son necesarios métodos automaticos para determinar el alinemiento entre dos secuencias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A8AAF0B-0492-1047-9186-192B3FE24BCC}" type="slidenum">
              <a:rPr lang="en-US" sz="1200">
                <a:latin typeface="Times" charset="0"/>
              </a:rPr>
              <a:pPr/>
              <a:t>3</a:t>
            </a:fld>
            <a:endParaRPr lang="en-US" sz="1200">
              <a:latin typeface="Times"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D4262843-9512-2F44-9C7B-61CA7FC5AD0D}" type="slidenum">
              <a:rPr lang="en-US" sz="1200">
                <a:latin typeface="Times" charset="0"/>
              </a:rPr>
              <a:pPr/>
              <a:t>33</a:t>
            </a:fld>
            <a:endParaRPr lang="en-US" sz="1200">
              <a:latin typeface="Times" charset="0"/>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ED6D0737-DD18-5C4B-B75B-ECD411669F3F}" type="slidenum">
              <a:rPr lang="en-US" sz="1200">
                <a:latin typeface="Times" charset="0"/>
              </a:rPr>
              <a:pPr/>
              <a:t>34</a:t>
            </a:fld>
            <a:endParaRPr lang="en-US" sz="1200">
              <a:latin typeface="Times" charset="0"/>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1DCE97DE-2427-8949-886E-B48616040AE7}" type="slidenum">
              <a:rPr lang="en-US" sz="1200">
                <a:latin typeface="Times" charset="0"/>
              </a:rPr>
              <a:pPr/>
              <a:t>35</a:t>
            </a:fld>
            <a:endParaRPr lang="en-US" sz="1200">
              <a:latin typeface="Times"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00C8729E-7988-D641-AD01-FBC613E8B52D}" type="slidenum">
              <a:rPr lang="en-US" sz="1200">
                <a:latin typeface="Times" charset="0"/>
              </a:rPr>
              <a:pPr/>
              <a:t>36</a:t>
            </a:fld>
            <a:endParaRPr lang="en-US" sz="1200">
              <a:latin typeface="Times" charset="0"/>
            </a:endParaRPr>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75C73313-450F-F043-975A-B01054CE097B}" type="slidenum">
              <a:rPr lang="en-US" sz="1200">
                <a:latin typeface="Times" charset="0"/>
              </a:rPr>
              <a:pPr/>
              <a:t>37</a:t>
            </a:fld>
            <a:endParaRPr lang="en-US" sz="1200">
              <a:latin typeface="Times" charset="0"/>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73C0B748-F56A-E746-98A5-4273E9905C7A}" type="slidenum">
              <a:rPr lang="en-US" sz="1200">
                <a:latin typeface="Times" charset="0"/>
              </a:rPr>
              <a:pPr/>
              <a:t>38</a:t>
            </a:fld>
            <a:endParaRPr lang="en-US" sz="1200">
              <a:latin typeface="Times" charset="0"/>
            </a:endParaRPr>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34FFA8F0-B1B8-B247-8A29-BA58F32349E3}" type="slidenum">
              <a:rPr lang="en-US" sz="1200">
                <a:latin typeface="Times" charset="0"/>
              </a:rPr>
              <a:pPr/>
              <a:t>39</a:t>
            </a:fld>
            <a:endParaRPr lang="en-US" sz="1200">
              <a:latin typeface="Times" charset="0"/>
            </a:endParaRPr>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A66A7B23-3015-5849-A0D4-4190472E0B41}" type="slidenum">
              <a:rPr lang="en-US" sz="1200">
                <a:latin typeface="Times" charset="0"/>
              </a:rPr>
              <a:pPr/>
              <a:t>40</a:t>
            </a:fld>
            <a:endParaRPr lang="en-US" sz="1200">
              <a:latin typeface="Times" charset="0"/>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539FEE7F-7DFC-1247-971D-E64EA58A2573}" type="slidenum">
              <a:rPr lang="en-US" sz="1200">
                <a:latin typeface="Times" charset="0"/>
              </a:rPr>
              <a:pPr/>
              <a:t>41</a:t>
            </a:fld>
            <a:endParaRPr lang="en-US" sz="1200">
              <a:latin typeface="Times" charset="0"/>
            </a:endParaRPr>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42B60F38-30AE-6A44-B2A9-7DE836F24910}" type="slidenum">
              <a:rPr lang="en-US" sz="1200">
                <a:latin typeface="Times" charset="0"/>
              </a:rPr>
              <a:pPr/>
              <a:t>42</a:t>
            </a:fld>
            <a:endParaRPr lang="en-US" sz="1200">
              <a:latin typeface="Times" charset="0"/>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 un dels hites en la producci</a:t>
            </a:r>
            <a:r>
              <a:rPr lang="en-US" altLang="ja-JP">
                <a:ea typeface="ＭＳ Ｐゴシック" charset="0"/>
                <a:cs typeface="ＭＳ Ｐゴシック" charset="0"/>
              </a:rPr>
              <a:t>ó d’informació genòmica és precisament la seqüència del genoma huma</a:t>
            </a:r>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65EDF077-109D-0B4E-A588-0997689D667B}" type="slidenum">
              <a:rPr lang="en-US" sz="1200">
                <a:latin typeface="Times" charset="0"/>
              </a:rPr>
              <a:pPr/>
              <a:t>4</a:t>
            </a:fld>
            <a:endParaRPr lang="en-US" sz="1200">
              <a:latin typeface="Times" charset="0"/>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81A16B7B-41C6-3246-A352-2390A1A667FA}" type="slidenum">
              <a:rPr lang="en-US" sz="1200">
                <a:latin typeface="Times" charset="0"/>
              </a:rPr>
              <a:pPr/>
              <a:t>43</a:t>
            </a:fld>
            <a:endParaRPr lang="en-US" sz="1200">
              <a:latin typeface="Times" charset="0"/>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Moltes sorpreses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9327F1EB-45E0-8949-B496-206E2C9C67F7}" type="slidenum">
              <a:rPr lang="en-US" sz="1200">
                <a:latin typeface="Times" charset="0"/>
              </a:rPr>
              <a:pPr/>
              <a:t>44</a:t>
            </a:fld>
            <a:endParaRPr lang="en-US" sz="1200">
              <a:latin typeface="Times" charset="0"/>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810863A7-85C9-8A47-A4E8-73E54B6F7C8C}" type="slidenum">
              <a:rPr lang="en-US" sz="1200">
                <a:latin typeface="Times" charset="0"/>
              </a:rPr>
              <a:pPr/>
              <a:t>45</a:t>
            </a:fld>
            <a:endParaRPr lang="en-US" sz="1200">
              <a:latin typeface="Times" charset="0"/>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734EFD0B-858D-4B4C-8527-F545851DE799}" type="slidenum">
              <a:rPr lang="en-US" sz="1200">
                <a:latin typeface="Times" charset="0"/>
              </a:rPr>
              <a:pPr/>
              <a:t>46</a:t>
            </a:fld>
            <a:endParaRPr lang="en-US" sz="1200">
              <a:latin typeface="Times"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BC657485-31D2-2E4F-8C5C-44597821D8D6}" type="slidenum">
              <a:rPr lang="en-US" sz="1200">
                <a:latin typeface="Times" charset="0"/>
              </a:rPr>
              <a:pPr/>
              <a:t>47</a:t>
            </a:fld>
            <a:endParaRPr lang="en-US" sz="1200">
              <a:latin typeface="Times" charset="0"/>
            </a:endParaRPr>
          </a:p>
        </p:txBody>
      </p:sp>
      <p:sp>
        <p:nvSpPr>
          <p:cNvPr id="111619" name="Rectangle 2"/>
          <p:cNvSpPr>
            <a:spLocks noGrp="1" noRot="1" noChangeAspect="1" noChangeArrowheads="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14CD3DD4-1D4B-0D4F-9F47-2CA202B835BA}" type="slidenum">
              <a:rPr lang="en-US" sz="1200">
                <a:latin typeface="Times" charset="0"/>
              </a:rPr>
              <a:pPr/>
              <a:t>48</a:t>
            </a:fld>
            <a:endParaRPr lang="en-US" sz="1200">
              <a:latin typeface="Times" charset="0"/>
            </a:endParaRPr>
          </a:p>
        </p:txBody>
      </p:sp>
      <p:sp>
        <p:nvSpPr>
          <p:cNvPr id="113667" name="Rectangle 2"/>
          <p:cNvSpPr>
            <a:spLocks noGrp="1" noRot="1" noChangeAspect="1" noChangeArrowheads="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14CD3DD4-1D4B-0D4F-9F47-2CA202B835BA}" type="slidenum">
              <a:rPr lang="en-US" sz="1200">
                <a:latin typeface="Times" charset="0"/>
              </a:rPr>
              <a:pPr/>
              <a:t>49</a:t>
            </a:fld>
            <a:endParaRPr lang="en-US" sz="1200">
              <a:latin typeface="Times" charset="0"/>
            </a:endParaRPr>
          </a:p>
        </p:txBody>
      </p:sp>
      <p:sp>
        <p:nvSpPr>
          <p:cNvPr id="113667" name="Rectangle 2"/>
          <p:cNvSpPr>
            <a:spLocks noGrp="1" noRot="1" noChangeAspect="1" noChangeArrowheads="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998B10B9-BAD1-9E46-BA41-697427A4E186}" type="slidenum">
              <a:rPr lang="en-US" sz="1200">
                <a:latin typeface="Times" charset="0"/>
              </a:rPr>
              <a:pPr/>
              <a:t>51</a:t>
            </a:fld>
            <a:endParaRPr lang="en-US" sz="1200">
              <a:latin typeface="Times" charset="0"/>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E41D6AE3-A1BD-204A-BEE5-77BCDE9F1B68}" type="slidenum">
              <a:rPr lang="en-US" sz="1200">
                <a:latin typeface="Times" charset="0"/>
              </a:rPr>
              <a:pPr/>
              <a:t>52</a:t>
            </a:fld>
            <a:endParaRPr lang="en-US" sz="1200">
              <a:latin typeface="Times" charset="0"/>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r>
              <a:rPr lang="es-ES">
                <a:ea typeface="ＭＳ Ｐゴシック" charset="0"/>
                <a:cs typeface="ＭＳ Ｐゴシック" charset="0"/>
              </a:rPr>
              <a:t>A medida que aumenta el numero de secuencias o cuando las secuencias no son trivialmente similares son necesarios métodos automaticos para determinar el alinemiento entre dos secuencias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E561961-16F8-AB44-AF1E-4EECFE7F4C6F}" type="slidenum">
              <a:rPr lang="en-US">
                <a:latin typeface="Times" pitchFamily="1" charset="0"/>
              </a:rPr>
              <a:pPr/>
              <a:t>54</a:t>
            </a:fld>
            <a:endParaRPr lang="en-US">
              <a:latin typeface="Times" pitchFamily="1"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pitchFamily="1" charset="0"/>
                <a:ea typeface="ＭＳ Ｐゴシック" pitchFamily="1" charset="-128"/>
                <a:cs typeface="ＭＳ Ｐゴシック" pitchFamily="1" charset="-128"/>
              </a:rPr>
              <a:t>Besides its speed, the most remarkable thing about ENIAC was its size and complexity. ENIAC contained 17,468 vacuum tubes, 7,200 crystal diodes, 1,500 relays, 70,000 resistors, 10,000 capacitors and around 5 million hand-soldered joints. It weighed 30 short tons (27 t), was roughly 8.5 feet (2.6 m) by 3 feet (0.91 m) by 80 feet (2.6 m by 0.9 m by 26 m), took up 680 square feet (63 m²), and consumed 150 kW of power.[6] Input was possible from an IBM card reader, and an IBM card punch was used for output. These cards could be used to produce printed output offline using an IBM accounting machine, an example of which would be the IBM 405.</a:t>
            </a:r>
          </a:p>
          <a:p>
            <a:pPr eaLnBrk="1" hangingPunct="1"/>
            <a:endParaRPr lang="en-US">
              <a:latin typeface="Times" pitchFamily="1" charset="0"/>
              <a:ea typeface="ＭＳ Ｐゴシック" pitchFamily="1" charset="-128"/>
              <a:cs typeface="ＭＳ Ｐゴシック" pitchFamily="1" charset="-128"/>
            </a:endParaRPr>
          </a:p>
          <a:p>
            <a:pPr eaLnBrk="1" hangingPunct="1"/>
            <a:r>
              <a:rPr lang="en-US">
                <a:latin typeface="Times" pitchFamily="1" charset="0"/>
                <a:ea typeface="ＭＳ Ｐゴシック" pitchFamily="1" charset="-128"/>
                <a:cs typeface="ＭＳ Ｐゴシック" pitchFamily="1" charset="-128"/>
              </a:rPr>
              <a:t>385 multiplicacions per segon. Ara estem al petaflob.  Tera 10</a:t>
            </a:r>
            <a:r>
              <a:rPr lang="en-US" altLang="ja-JP">
                <a:latin typeface="Times" pitchFamily="1" charset="0"/>
                <a:ea typeface="ＭＳ Ｐゴシック" pitchFamily="1" charset="-128"/>
                <a:cs typeface="ＭＳ Ｐゴシック" pitchFamily="1" charset="-128"/>
              </a:rPr>
              <a:t>^12, peta 10^15</a:t>
            </a:r>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7A267606-7C21-0D46-8503-B791FE832719}" type="slidenum">
              <a:rPr lang="en-US" sz="1200">
                <a:latin typeface="Times" charset="0"/>
              </a:rPr>
              <a:pPr/>
              <a:t>5</a:t>
            </a:fld>
            <a:endParaRPr lang="en-US" sz="1200">
              <a:latin typeface="Times" charset="0"/>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E561961-16F8-AB44-AF1E-4EECFE7F4C6F}" type="slidenum">
              <a:rPr lang="en-US">
                <a:latin typeface="Times" pitchFamily="1" charset="0"/>
              </a:rPr>
              <a:pPr/>
              <a:t>55</a:t>
            </a:fld>
            <a:endParaRPr lang="en-US">
              <a:latin typeface="Times" pitchFamily="1"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pitchFamily="1" charset="0"/>
                <a:ea typeface="ＭＳ Ｐゴシック" pitchFamily="1" charset="-128"/>
                <a:cs typeface="ＭＳ Ｐゴシック" pitchFamily="1" charset="-128"/>
              </a:rPr>
              <a:t>Besides its speed, the most remarkable thing about ENIAC was its size and complexity. ENIAC contained 17,468 vacuum tubes, 7,200 crystal diodes, 1,500 relays, 70,000 resistors, 10,000 capacitors and around 5 million hand-soldered joints. It weighed 30 short tons (27 t), was roughly 8.5 feet (2.6 m) by 3 feet (0.91 m) by 80 feet (2.6 m by 0.9 m by 26 m), took up 680 square feet (63 m²), and consumed 150 kW of power.[6] Input was possible from an IBM card reader, and an IBM card punch was used for output. These cards could be used to produce printed output offline using an IBM accounting machine, an example of which would be the IBM 405.</a:t>
            </a:r>
          </a:p>
          <a:p>
            <a:pPr eaLnBrk="1" hangingPunct="1"/>
            <a:endParaRPr lang="en-US">
              <a:latin typeface="Times" pitchFamily="1" charset="0"/>
              <a:ea typeface="ＭＳ Ｐゴシック" pitchFamily="1" charset="-128"/>
              <a:cs typeface="ＭＳ Ｐゴシック" pitchFamily="1" charset="-128"/>
            </a:endParaRPr>
          </a:p>
          <a:p>
            <a:pPr eaLnBrk="1" hangingPunct="1"/>
            <a:r>
              <a:rPr lang="en-US">
                <a:latin typeface="Times" pitchFamily="1" charset="0"/>
                <a:ea typeface="ＭＳ Ｐゴシック" pitchFamily="1" charset="-128"/>
                <a:cs typeface="ＭＳ Ｐゴシック" pitchFamily="1" charset="-128"/>
              </a:rPr>
              <a:t>385 multiplicacions per segon. Ara estem al petaflob.  Tera 10</a:t>
            </a:r>
            <a:r>
              <a:rPr lang="en-US" altLang="ja-JP">
                <a:latin typeface="Times" pitchFamily="1" charset="0"/>
                <a:ea typeface="ＭＳ Ｐゴシック" pitchFamily="1" charset="-128"/>
                <a:cs typeface="ＭＳ Ｐゴシック" pitchFamily="1" charset="-128"/>
              </a:rPr>
              <a:t>^12, peta 10^15</a:t>
            </a:r>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E63647C6-D4BA-3F47-8D15-4038329D5021}" type="slidenum">
              <a:rPr lang="en-US" sz="1200">
                <a:latin typeface="Times" charset="0"/>
              </a:rPr>
              <a:pPr/>
              <a:t>58</a:t>
            </a:fld>
            <a:endParaRPr lang="en-US" sz="1200">
              <a:latin typeface="Times" charset="0"/>
            </a:endParaRPr>
          </a:p>
        </p:txBody>
      </p:sp>
      <p:sp>
        <p:nvSpPr>
          <p:cNvPr id="126979" name="Rectangle 2"/>
          <p:cNvSpPr>
            <a:spLocks noGrp="1" noRot="1" noChangeAspect="1" noChangeArrowheads="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La llei de Moore hi ha un moment en el qual no es podra complir. Ordinadors basats en DNA es una opcio</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183C4F46-EC9F-EE49-BC26-2E0DA58DBA76}" type="slidenum">
              <a:rPr lang="en-US" sz="1200">
                <a:latin typeface="Times" charset="0"/>
              </a:rPr>
              <a:pPr/>
              <a:t>59</a:t>
            </a:fld>
            <a:endParaRPr lang="en-US" sz="1200">
              <a:latin typeface="Times" charset="0"/>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0D26E57-C8DD-F24D-B7B4-0067901CE62A}" type="slidenum">
              <a:rPr lang="en-US">
                <a:latin typeface="Times" pitchFamily="1" charset="0"/>
              </a:rPr>
              <a:pPr/>
              <a:t>60</a:t>
            </a:fld>
            <a:endParaRPr lang="en-US">
              <a:latin typeface="Times" pitchFamily="1" charset="0"/>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B4767-2CA3-3B42-B575-93F1E72A128A}" type="slidenum">
              <a:rPr lang="en-US"/>
              <a:pPr/>
              <a:t>61</a:t>
            </a:fld>
            <a:endParaRPr lang="en-US"/>
          </a:p>
        </p:txBody>
      </p:sp>
      <p:sp>
        <p:nvSpPr>
          <p:cNvPr id="1244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44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BD377-6100-8B44-8F15-9482592EFEFE}" type="slidenum">
              <a:rPr lang="en-US"/>
              <a:pPr/>
              <a:t>62</a:t>
            </a:fld>
            <a:endParaRPr lang="en-US"/>
          </a:p>
        </p:txBody>
      </p:sp>
      <p:sp>
        <p:nvSpPr>
          <p:cNvPr id="1250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50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FB53BAA2-B0F2-6240-A2DD-6647328D5F77}" type="slidenum">
              <a:rPr lang="en-US" sz="1200">
                <a:latin typeface="Times" charset="0"/>
              </a:rPr>
              <a:pPr/>
              <a:t>6</a:t>
            </a:fld>
            <a:endParaRPr lang="en-US" sz="1200">
              <a:latin typeface="Times"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54314F06-013A-6B40-A510-B14C055EFABA}" type="slidenum">
              <a:rPr lang="en-US" sz="1200">
                <a:latin typeface="Times" charset="0"/>
              </a:rPr>
              <a:pPr/>
              <a:t>7</a:t>
            </a:fld>
            <a:endParaRPr lang="en-US" sz="1200">
              <a:latin typeface="Times"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479EC09C-2C86-ED42-8AFE-CF6D5595D8E0}" type="slidenum">
              <a:rPr lang="en-US" sz="1200">
                <a:latin typeface="Times" charset="0"/>
              </a:rPr>
              <a:pPr/>
              <a:t>8</a:t>
            </a:fld>
            <a:endParaRPr lang="en-US" sz="1200">
              <a:latin typeface="Times"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141F5F52-BE2D-5A4B-900D-D8CBF4D46423}" type="slidenum">
              <a:rPr lang="en-US" sz="1200">
                <a:latin typeface="Times" charset="0"/>
              </a:rPr>
              <a:pPr/>
              <a:t>9</a:t>
            </a:fld>
            <a:endParaRPr lang="en-US" sz="1200">
              <a:latin typeface="Times"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4A4080-C484-CB46-ABC3-4FFB63E29320}" type="datetimeFigureOut">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4080-C484-CB46-ABC3-4FFB63E29320}" type="datetimeFigureOut">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4080-C484-CB46-ABC3-4FFB63E29320}" type="datetimeFigureOut">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fld id="{372699AE-9378-B94F-B258-8B965EF6B37B}" type="datetime1">
              <a:rPr lang="en-US"/>
              <a:pPr>
                <a:defRPr/>
              </a:pPr>
              <a:t>9/23/13</a:t>
            </a:fld>
            <a:endParaRPr lang="en-US"/>
          </a:p>
        </p:txBody>
      </p:sp>
      <p:sp>
        <p:nvSpPr>
          <p:cNvPr id="4" name="Footer Placeholder 3"/>
          <p:cNvSpPr>
            <a:spLocks noGrp="1"/>
          </p:cNvSpPr>
          <p:nvPr>
            <p:ph type="ftr" sz="quarter" idx="11"/>
          </p:nvPr>
        </p:nvSpPr>
        <p:spPr/>
        <p:txBody>
          <a:bodyPr/>
          <a:lstStyle>
            <a:lvl1pPr>
              <a:defRPr>
                <a:latin typeface="+mn-lt"/>
              </a:defRPr>
            </a:lvl1pPr>
          </a:lstStyle>
          <a:p>
            <a:pPr>
              <a:defRPr/>
            </a:pPr>
            <a:r>
              <a:rPr lang="en-US"/>
              <a:t> UPF, Barcelona, Gener 2009</a:t>
            </a:r>
          </a:p>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8AB9723-7603-DA42-BD37-9D9831861EB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s-ES_tradnl"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lvl1pPr>
              <a:defRPr/>
            </a:lvl1pPr>
          </a:lstStyle>
          <a:p>
            <a:fld id="{AC35C217-111E-334C-A943-A4B4AC83CB56}" type="datetime1">
              <a:rPr lang="en-US"/>
              <a:pPr/>
              <a:t>9/23/13</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pPr>
              <a:defRPr/>
            </a:pPr>
            <a:r>
              <a:rPr lang="en-US"/>
              <a:t> Certesa Simulada,  Barcelona 2009</a:t>
            </a:r>
          </a:p>
        </p:txBody>
      </p:sp>
      <p:sp>
        <p:nvSpPr>
          <p:cNvPr id="7" name="Slide Number Placeholder 6"/>
          <p:cNvSpPr>
            <a:spLocks noGrp="1"/>
          </p:cNvSpPr>
          <p:nvPr>
            <p:ph type="sldNum" sz="quarter" idx="12"/>
          </p:nvPr>
        </p:nvSpPr>
        <p:spPr/>
        <p:txBody>
          <a:bodyPr/>
          <a:lstStyle>
            <a:lvl1pPr>
              <a:defRPr/>
            </a:lvl1pPr>
          </a:lstStyle>
          <a:p>
            <a:fld id="{818F53F0-4C2B-4742-A56D-ED2926052C6D}" type="slidenum">
              <a:rPr lang="en-US"/>
              <a:pPr/>
              <a:t>‹#›</a:t>
            </a:fld>
            <a:endParaRPr lang="en-US"/>
          </a:p>
        </p:txBody>
      </p:sp>
    </p:spTree>
    <p:extLst>
      <p:ext uri="{BB962C8B-B14F-4D97-AF65-F5344CB8AC3E}">
        <p14:creationId xmlns:p14="http://schemas.microsoft.com/office/powerpoint/2010/main" val="3727329444"/>
      </p:ext>
    </p:extLst>
  </p:cSld>
  <p:clrMapOvr>
    <a:masterClrMapping/>
  </p:clrMapOvr>
  <p:transition xmlns:p14="http://schemas.microsoft.com/office/powerpoint/2010/mai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s-ES_tradnl"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fld id="{43314776-F54F-EF4A-9A33-0BE3E9E9AF47}" type="datetime1">
              <a:rPr lang="en-US"/>
              <a:pPr/>
              <a:t>9/23/13</a:t>
            </a:fld>
            <a:endParaRPr lang="en-US"/>
          </a:p>
        </p:txBody>
      </p:sp>
      <p:sp>
        <p:nvSpPr>
          <p:cNvPr id="5" name="Footer Placeholder 4"/>
          <p:cNvSpPr>
            <a:spLocks noGrp="1"/>
          </p:cNvSpPr>
          <p:nvPr>
            <p:ph type="ftr" sz="quarter" idx="11"/>
          </p:nvPr>
        </p:nvSpPr>
        <p:spPr/>
        <p:txBody>
          <a:bodyPr/>
          <a:lstStyle>
            <a:lvl1pPr>
              <a:defRPr>
                <a:latin typeface="Tahoma" charset="0"/>
              </a:defRPr>
            </a:lvl1pPr>
          </a:lstStyle>
          <a:p>
            <a:r>
              <a:rPr lang="en-US"/>
              <a:t> UPF, Barcelona, Gener 2009</a:t>
            </a:r>
          </a:p>
          <a:p>
            <a:endParaRPr lang="en-US"/>
          </a:p>
        </p:txBody>
      </p:sp>
      <p:sp>
        <p:nvSpPr>
          <p:cNvPr id="6" name="Slide Number Placeholder 5"/>
          <p:cNvSpPr>
            <a:spLocks noGrp="1"/>
          </p:cNvSpPr>
          <p:nvPr>
            <p:ph type="sldNum" sz="quarter" idx="12"/>
          </p:nvPr>
        </p:nvSpPr>
        <p:spPr/>
        <p:txBody>
          <a:bodyPr/>
          <a:lstStyle>
            <a:lvl1pPr>
              <a:defRPr/>
            </a:lvl1pPr>
          </a:lstStyle>
          <a:p>
            <a:fld id="{A3A84507-5BD7-2549-A1E0-508DCA5B2A63}" type="slidenum">
              <a:rPr lang="en-US"/>
              <a:pPr/>
              <a:t>‹#›</a:t>
            </a:fld>
            <a:endParaRPr lang="en-US"/>
          </a:p>
        </p:txBody>
      </p:sp>
    </p:spTree>
    <p:extLst>
      <p:ext uri="{BB962C8B-B14F-4D97-AF65-F5344CB8AC3E}">
        <p14:creationId xmlns:p14="http://schemas.microsoft.com/office/powerpoint/2010/main" val="686459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lvl1pPr>
              <a:defRPr/>
            </a:lvl1pPr>
          </a:lstStyle>
          <a:p>
            <a:fld id="{6314A44A-FBB4-7A45-9657-8058BA513CFC}" type="datetime1">
              <a:rPr lang="en-US"/>
              <a:pPr/>
              <a:t>9/23/13</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pPr>
              <a:defRPr/>
            </a:pPr>
            <a:r>
              <a:rPr lang="en-US"/>
              <a:t> Certesa Simulada,  Barcelona 2009</a:t>
            </a:r>
          </a:p>
        </p:txBody>
      </p:sp>
      <p:sp>
        <p:nvSpPr>
          <p:cNvPr id="7" name="Slide Number Placeholder 6"/>
          <p:cNvSpPr>
            <a:spLocks noGrp="1"/>
          </p:cNvSpPr>
          <p:nvPr>
            <p:ph type="sldNum" sz="quarter" idx="12"/>
          </p:nvPr>
        </p:nvSpPr>
        <p:spPr/>
        <p:txBody>
          <a:bodyPr/>
          <a:lstStyle>
            <a:lvl1pPr>
              <a:defRPr/>
            </a:lvl1pPr>
          </a:lstStyle>
          <a:p>
            <a:fld id="{5E912913-8803-464F-9080-B41ECB37CCFE}" type="slidenum">
              <a:rPr lang="en-US"/>
              <a:pPr/>
              <a:t>‹#›</a:t>
            </a:fld>
            <a:endParaRPr lang="en-US"/>
          </a:p>
        </p:txBody>
      </p:sp>
    </p:spTree>
    <p:extLst>
      <p:ext uri="{BB962C8B-B14F-4D97-AF65-F5344CB8AC3E}">
        <p14:creationId xmlns:p14="http://schemas.microsoft.com/office/powerpoint/2010/main" val="3150410236"/>
      </p:ext>
    </p:extLst>
  </p:cSld>
  <p:clrMapOvr>
    <a:masterClrMapping/>
  </p:clrMapOvr>
  <p:transition xmlns:p14="http://schemas.microsoft.com/office/powerpoint/2010/mai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s-ES_tradnl"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lvl1pPr>
              <a:defRPr/>
            </a:lvl1pPr>
          </a:lstStyle>
          <a:p>
            <a:fld id="{08A8192F-A37B-8E4C-B69A-F046E26FABD4}" type="datetime1">
              <a:rPr lang="en-US"/>
              <a:pPr/>
              <a:t>9/23/13</a:t>
            </a:fld>
            <a:endParaRPr lang="en-US"/>
          </a:p>
        </p:txBody>
      </p:sp>
      <p:sp>
        <p:nvSpPr>
          <p:cNvPr id="6" name="Footer Placeholder 5"/>
          <p:cNvSpPr>
            <a:spLocks noGrp="1"/>
          </p:cNvSpPr>
          <p:nvPr>
            <p:ph type="ftr" sz="quarter" idx="11"/>
          </p:nvPr>
        </p:nvSpPr>
        <p:spPr/>
        <p:txBody>
          <a:bodyPr/>
          <a:lstStyle>
            <a:lvl1pPr>
              <a:defRPr>
                <a:latin typeface="Tahoma" charset="0"/>
              </a:defRPr>
            </a:lvl1pPr>
          </a:lstStyle>
          <a:p>
            <a:r>
              <a:rPr lang="en-US"/>
              <a:t> UPF, Barcelona, Gener 2009</a:t>
            </a:r>
          </a:p>
          <a:p>
            <a:endParaRPr lang="en-US"/>
          </a:p>
        </p:txBody>
      </p:sp>
      <p:sp>
        <p:nvSpPr>
          <p:cNvPr id="7" name="Slide Number Placeholder 6"/>
          <p:cNvSpPr>
            <a:spLocks noGrp="1"/>
          </p:cNvSpPr>
          <p:nvPr>
            <p:ph type="sldNum" sz="quarter" idx="12"/>
          </p:nvPr>
        </p:nvSpPr>
        <p:spPr/>
        <p:txBody>
          <a:bodyPr/>
          <a:lstStyle>
            <a:lvl1pPr>
              <a:defRPr/>
            </a:lvl1pPr>
          </a:lstStyle>
          <a:p>
            <a:fld id="{818CC06F-7606-B743-8491-148A3C4C844B}" type="slidenum">
              <a:rPr lang="en-US"/>
              <a:pPr/>
              <a:t>‹#›</a:t>
            </a:fld>
            <a:endParaRPr lang="en-US"/>
          </a:p>
        </p:txBody>
      </p:sp>
    </p:spTree>
    <p:extLst>
      <p:ext uri="{BB962C8B-B14F-4D97-AF65-F5344CB8AC3E}">
        <p14:creationId xmlns:p14="http://schemas.microsoft.com/office/powerpoint/2010/main" val="320901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4080-C484-CB46-ABC3-4FFB63E29320}" type="datetimeFigureOut">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4080-C484-CB46-ABC3-4FFB63E29320}" type="datetimeFigureOut">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4A4080-C484-CB46-ABC3-4FFB63E29320}" type="datetimeFigureOut">
              <a:rPr lang="en-US" smtClean="0"/>
              <a:pPr/>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4A4080-C484-CB46-ABC3-4FFB63E29320}" type="datetimeFigureOut">
              <a:rPr lang="en-US" smtClean="0"/>
              <a:pPr/>
              <a:t>9/23/13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4A4080-C484-CB46-ABC3-4FFB63E29320}" type="datetimeFigureOut">
              <a:rPr lang="en-US" smtClean="0"/>
              <a:pPr/>
              <a:t>9/23/13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A4080-C484-CB46-ABC3-4FFB63E29320}" type="datetimeFigureOut">
              <a:rPr lang="en-US" smtClean="0"/>
              <a:pPr/>
              <a:t>9/23/13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A4080-C484-CB46-ABC3-4FFB63E29320}" type="datetimeFigureOut">
              <a:rPr lang="en-US" smtClean="0"/>
              <a:pPr/>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A4080-C484-CB46-ABC3-4FFB63E29320}" type="datetimeFigureOut">
              <a:rPr lang="en-US" smtClean="0"/>
              <a:pPr/>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8ED4B-A6D3-4648-A589-0868591999B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A4080-C484-CB46-ABC3-4FFB63E29320}" type="datetimeFigureOut">
              <a:rPr lang="en-US" smtClean="0"/>
              <a:pPr/>
              <a:t>9/23/13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8ED4B-A6D3-4648-A589-0868591999B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ccl.rutgers.edu/~ouyang/5020/FASTA-BLAST.ppt" TargetMode="External"/><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e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09600" y="762000"/>
            <a:ext cx="7772400" cy="2362200"/>
          </a:xfrm>
        </p:spPr>
        <p:txBody>
          <a:bodyPr>
            <a:normAutofit fontScale="90000"/>
          </a:bodyPr>
          <a:lstStyle/>
          <a:p>
            <a:pPr eaLnBrk="1" hangingPunct="1"/>
            <a:r>
              <a:rPr lang="en-US">
                <a:latin typeface="Verdana" charset="0"/>
                <a:ea typeface="ＭＳ Ｐゴシック" charset="0"/>
                <a:cs typeface="ＭＳ Ｐゴシック" charset="0"/>
              </a:rPr>
              <a:t>Introducci</a:t>
            </a:r>
            <a:r>
              <a:rPr lang="en-US" altLang="ja-JP">
                <a:latin typeface="Verdana" charset="0"/>
                <a:ea typeface="ＭＳ Ｐゴシック" charset="0"/>
                <a:cs typeface="ＭＳ Ｐゴシック" charset="0"/>
              </a:rPr>
              <a:t>ó a la Bioinformàtica</a:t>
            </a:r>
            <a:br>
              <a:rPr lang="en-US" altLang="ja-JP">
                <a:latin typeface="Verdana" charset="0"/>
                <a:ea typeface="ＭＳ Ｐゴシック" charset="0"/>
                <a:cs typeface="ＭＳ Ｐゴシック" charset="0"/>
              </a:rPr>
            </a:br>
            <a:r>
              <a:rPr lang="en-US" altLang="ja-JP" sz="3200">
                <a:latin typeface="Verdana" charset="0"/>
                <a:ea typeface="ＭＳ Ｐゴシック" charset="0"/>
                <a:cs typeface="ＭＳ Ｐゴシック" charset="0"/>
              </a:rPr>
              <a:t>Roderic Guigó i Serra</a:t>
            </a:r>
            <a:br>
              <a:rPr lang="en-US" altLang="ja-JP" sz="3200">
                <a:latin typeface="Verdana" charset="0"/>
                <a:ea typeface="ＭＳ Ｐゴシック" charset="0"/>
                <a:cs typeface="ＭＳ Ｐゴシック" charset="0"/>
              </a:rPr>
            </a:br>
            <a:r>
              <a:rPr lang="en-US" altLang="ja-JP" sz="3200">
                <a:latin typeface="Verdana" charset="0"/>
                <a:ea typeface="ＭＳ Ｐゴシック" charset="0"/>
                <a:cs typeface="ＭＳ Ｐゴシック" charset="0"/>
              </a:rPr>
              <a:t>roderic.guigo@crg.cat</a:t>
            </a:r>
            <a:endParaRPr lang="en-US">
              <a:latin typeface="Verdana" charset="0"/>
              <a:ea typeface="ＭＳ Ｐゴシック" charset="0"/>
              <a:cs typeface="ＭＳ Ｐゴシック" charset="0"/>
            </a:endParaRPr>
          </a:p>
        </p:txBody>
      </p:sp>
      <p:sp>
        <p:nvSpPr>
          <p:cNvPr id="20483" name="Rectangle 3"/>
          <p:cNvSpPr>
            <a:spLocks noGrp="1" noChangeArrowheads="1"/>
          </p:cNvSpPr>
          <p:nvPr>
            <p:ph type="subTitle" idx="1"/>
          </p:nvPr>
        </p:nvSpPr>
        <p:spPr>
          <a:xfrm>
            <a:off x="1371600" y="4267200"/>
            <a:ext cx="6400800" cy="1752600"/>
          </a:xfrm>
        </p:spPr>
        <p:txBody>
          <a:bodyPr/>
          <a:lstStyle/>
          <a:p>
            <a:pPr eaLnBrk="1" hangingPunct="1"/>
            <a:r>
              <a:rPr lang="en-US" dirty="0" err="1">
                <a:latin typeface="Tahoma" charset="0"/>
                <a:ea typeface="ＭＳ Ｐゴシック" charset="0"/>
                <a:cs typeface="ＭＳ Ｐゴシック" charset="0"/>
              </a:rPr>
              <a:t>Bioinform</a:t>
            </a:r>
            <a:r>
              <a:rPr lang="en-US" altLang="ja-JP" dirty="0" err="1">
                <a:latin typeface="Tahoma" charset="0"/>
                <a:ea typeface="ＭＳ Ｐゴシック" charset="0"/>
                <a:cs typeface="ＭＳ Ｐゴシック" charset="0"/>
              </a:rPr>
              <a:t>àtica</a:t>
            </a:r>
            <a:r>
              <a:rPr lang="en-US" altLang="ja-JP" dirty="0">
                <a:latin typeface="Tahoma" charset="0"/>
                <a:ea typeface="ＭＳ Ｐゴシック" charset="0"/>
                <a:cs typeface="ＭＳ Ｐゴシック" charset="0"/>
              </a:rPr>
              <a:t>, UPF </a:t>
            </a:r>
          </a:p>
          <a:p>
            <a:pPr eaLnBrk="1" hangingPunct="1"/>
            <a:r>
              <a:rPr lang="en-US" altLang="ja-JP" dirty="0">
                <a:latin typeface="Tahoma" charset="0"/>
                <a:ea typeface="ＭＳ Ｐゴシック" charset="0"/>
                <a:cs typeface="ＭＳ Ｐゴシック" charset="0"/>
              </a:rPr>
              <a:t>Curs </a:t>
            </a:r>
            <a:r>
              <a:rPr lang="en-US" altLang="ja-JP" dirty="0" smtClean="0">
                <a:latin typeface="Tahoma" charset="0"/>
                <a:ea typeface="ＭＳ Ｐゴシック" charset="0"/>
                <a:cs typeface="ＭＳ Ｐゴシック" charset="0"/>
              </a:rPr>
              <a:t>2013-2014</a:t>
            </a:r>
            <a:endParaRPr lang="en-US"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1219989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81000" y="-152400"/>
            <a:ext cx="9829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s-ES_tradnl" sz="1400" b="1">
                <a:solidFill>
                  <a:srgbClr val="666666"/>
                </a:solidFill>
                <a:latin typeface="Andale Mono" charset="0"/>
              </a:rPr>
              <a:t>ACTCAGCCCCAGCGGAGGTGAAGGACGTCCTTCCCCAGGAGCCGGTGAGAAGCGCAGTCGGGGGCACGGGGATGAGCTCAGGGGCCTCTAGAAAGATGTAGCTGGGACCTCGGGAAGCCCTGGCCTCCAGGTAGTCTCAGGAGAGCTACTCAGGGTCGGGCTTGGGGAGAGGAGGAGCGGGGGTGAGGCCAGCAGCAGGGGACTGGACCTGGGAAGGGCTGGGCAGCAGAGACGACCCGACCCGCTAGAAGGTGGGGTGGGGAGAGCATGTGGACTAGGAGCTAAGCCACAGCAGGACCCCCACGAGTTGTCACTGTCATTTATCGAGCACCTACTGGGTGTCCCCAGTGTCCTCAGATCTCCATAACTGGGAAGCCAGGGGCAGCGACACGGTAGCTAGCCGTCGATTGGAGAACTTTAAAATGAGGACTGAATTAGCTCATAAATGGAAAACGGCGCTTAAATGTGAGGTTAGAGCTTAGAATGTGAAGGGAGAATGAGGAATGCGAGACTGGGACTGAGATGGAACCGGCGGTGGGGAGGGGGAGGGGGTGTGGAATTTGAACCCCGGGAGAGAAAGATGGAATTTTGGCTATGGAGGCCGACCTGGGGATGGGGAAATAAGAGAAGACCAGGAGGGAGTTAAATAGGGAATGGGTTGGGGGCGGCTTGGTAACTGTTTGTGCTGGGATTAGGCTGTTGCAGATAATGGAGCAAGGCTTGGAAGGCTAACCTGGGGTGGGGCCGGGTTGGGGTCGGGCTGGGGGCGGGAGGAGTCCTCACTGGCGGTTGATTGACAGTTTCTCCTTCCCCAGACTGGCCAATCACAGGCAGGAAGATGAAGGTTCTGTGGGCTGCGTTGCTGGTCACATTCCTGGCAGGTATGGGGCGGGGCTTGCTCGGTTTTCCCCGCTTCTCCCCCTCTCATCCTCACCTCAACCTCCTGGCCCCATTCAAGCACACCCTGGGCCCCCTCTTCTTCTGCTGGTCTGTCCCCTGAGGGGAAAGCCCAGGTCTGAGGCTTCTATGCTGCTTTCTGGCTCAGAACAGCGATTTGACGCTCTGTGAGCCTCGGTTCCTCCCCCGCTTTTTTTTTTTCAGCCAGAGTCTCACTCTGTCGCCCAGGCTGGAGTGCAGTGGCGCAATCTCAGCTCACTGCAAGCTCCGCCTCCCGGGTTCACGCTATTCTCCCGCCTCAGCCTCCCGAGTAGCTGGGACTACAGGCGCCCGCCACCATGCCCGGCTAATTTTTTGTACTTTGAGTAGGGAAGGGGTTTCACTGTATTATCCAGGATGGTCTCTATCTCCTGACCTCGTGATCTGCCCGCCTGGCCTCCCAAAGTGCTGGAATTACAGGCGTGAGCCTCCGCGCCCGGCCTCCCCATCCTTAATATAGGAGTTAGAAGTTTTTGTTTGTTTGTTTTGTTTTGTTTTTGTTTTGTTTTGAGATGAAGTCCCTCTGTCGCCCAGGCTGGAGTGCAGTGGCTCCCAGGCTGGAGTTCAGTGGCTGGATCTCGGCTCACTGCAAGCTCCGCCTCCCAGGTTCACGCCATTCTCCTGCCTCAGCCTCCGGAGTAGCTGGGACTACAGGAACATGCCACCACACCCGACTAACTTTTTTTGTATTTTTAGTAGAGACGGGGTTTCACCATGTTGGCCAGGCTGGTCTGGAACTCCTGACCTCAGGTGATCTGCCTGCTTCAACCTCCCAAAGTGCTGGGATTACAGACGTGGGCCACCGCGCCCGGCTGGGAGTTAAGAGGTTTCTAATGCATTGCATTAGAATACCAGACACGGGACAGCTGTGATCTTTATTCTCCATCACCCCACACAGCCCTGCCTGGGGCACACAAGGACACTCAATACACGCTTTTCGGGCGCGGTGGCTCAAGCTGTAATCCCAGCACTTTGGGAGGCTGAGGCGGGTGGTACATGAGGTCAGGAGATCGAGACCATCCTGGCTAACATGGTGAAACCCCGTCTCTACTAAAAATACAAAAAACTAGCCCGGGCGTGGTGGCGGGCGCCTGTAGTCCCAGCTACTCGGAGGCTGAGGCAGGAGAATGGCGTGAACCTGGGAGGCGGAGCTTGCAGTGAGCCGAGATCGCGCCACTGCACTCCAGCCTGGGTGACACAGCGCGAGACTCCGTCTCAAAAAAAAAAAAAAAAAAAAAAAAAAAAAATACACGCTTTTCCGCTAGGCACGGTGGCTCACCCCTGTAATCCCAGCATTTTGGGAGGCCAAGGTGGGAGGATCACTTGAGCCCAGGAGTTCAACACCAGACTCAGCAACATAGTGAGACTCTCTCTACTAAAAATACAAAAATTAGCCAGGCCTGGTGCCACACACCTGTGGTCCCAGCTACTCAGAAGGCTAAGGCAGGAGGATCGCTTAAGCCCAGAAGGTCAAGGTTGCAGTGAACCACGTTCAGGCCACTGCAGTCCAGCCTGGGTGACAGAGCAAGACCCTGTCTGTAAATAAATAACGCTTTTCAAGTGATTAAACAGACTCCCCCCTCACCCTGCCCACCATGGCTCCAAAGCAGCATTTGTGGAGCACCTTCTGTGTGCCCCTAGGTACTAGCTGCCTGGACGGGGTCAGAAGGAACCTGAACCACCTTCAACTTGTTCCACACAGGATGCCAGGCCAAGGTGGAGCAACCGGTGGAGCCAGAGACAGAACCCGACGTTCGCCAGCAGGCTGAGTGGCAGAGCGGCCAGCCCTGGGAGCTGGCACTGGGTCGCTTTTGGGATTACCTGCGCTGGGTGCAGACACTGTCTGAGCAGGTGCAGGAGGAGCTGCTCAGCCCCCAGGTCACCCAGGAACTGACGTGAGTGTCCCCATCCCGGCCCTTGACCCTCCTGGTGGGCGGCTATACCTCCCCAGGTCCAGGTTTCATTCTGCCCCTGCCACTAAGTCTTGGGGGCCTGGGTCTCTGCTGGTTCTAGCTTCCTCTTCCCATTTCTGACTCCTGGCTTTAGCTCTCTGGAATTCTCTCTCTCAGTTCTGTTTCTCCCTCTTCCCTTCTGACTCAGCCTGTCACACTCGTCCTGGCGCTGTCTCTGTCCTTCACTAGCTCTTTTATATAGAGACAGAGAGATGGGGTCTCACTGTGTTGCCCAGGCTGGTCTTGAACTTCTGGGCTCAAGCGATCCTCCCACCTCGCCTCCCAAAGTGCTGGGAATAGAGACATGAGCCACCTTGCTCGGCCTCCTAGCTCTTTCTTCGTCTCTGCCTCTGCTCTCTGCGTCTGTCTTTGTCTCCTCTCTGCCTCTGTCCCGTTCCTTCTCTCTTGGTTCACTGCCCTTCTGTCTCTCCCTGTTCTCCTTAGGAGACTCTCCTCTCTTCCTTCTCGAGTCTCTCTGGCTGATCCCCATCTCACCCACACCTATCC</a:t>
            </a:r>
            <a:endParaRPr lang="es-ES_tradnl" sz="1400" b="1">
              <a:solidFill>
                <a:srgbClr val="666666"/>
              </a:solidFill>
              <a:latin typeface="Courier New" charset="0"/>
            </a:endParaRPr>
          </a:p>
        </p:txBody>
      </p:sp>
    </p:spTree>
    <p:extLst>
      <p:ext uri="{BB962C8B-B14F-4D97-AF65-F5344CB8AC3E}">
        <p14:creationId xmlns:p14="http://schemas.microsoft.com/office/powerpoint/2010/main" val="3100784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152400"/>
            <a:ext cx="9829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s-ES_tradnl" sz="1400" b="1">
                <a:solidFill>
                  <a:srgbClr val="666666"/>
                </a:solidFill>
                <a:latin typeface="Andale Mono" charset="0"/>
              </a:rPr>
              <a:t>ACTCAGCCCCAGCGGAGGTGAAGGACGTCCTTCCCCAGGAGCCGGTGAGAAGCGCAGTCGGGGGCACGGGGATGAGCTCAGGGGCCTCTAGAAAGATGTAGCTGGGACCTCGGGAAGCCCTGGCCTCCAGGTAGTCTCAGGAGAGCTACTCAGGGTCGGGCTTGGGGAGAGGAGGAGCGGGGGTGAGGCCAGCAGCAGGGGACTGGACCTGGGAAGGGCTGGGCAGCAGAGACGACCCGACCCGCTAGAAGGTGGGGTGGGGAGAGCATGTGGACTAGGAGCTAAGCCACAGCAGGACCCCCACGAGTTGTCACTGTCATTTATCGAGCACCTACTGGGTGTCCCCAGTGTCCTCAGATCTCCATAACTGGGAAGCCAGGGGCAGCGACACGGTAGCTAGCCGTCGATTGGAGAACTTTAAAATGAGGACTGAATTAGCTCATAAATGGAAAACGGCGCTTAAATGTGAGGTTAGAGCTTAGAATGTGAAGGGAGAATGAGGAATGCGAGACTGGGACTGAGATGGAACCGGCGGTGGGGAGGGGGAGGGGGTGTGGAATTTGAACCCCGGGAGAGAAAGATGGAATTTTGGCTATGGAGGCCGACCTGGGGATGGGGAAATAAGAGAAGACCAGGAGGGAGTTAAATAGGGAATGGGTTGGGGGCGGCTTGGTAACTGTTTGTGCTGGGATTAGGCTGTTGCAGATAATGGAGCAAGGCTTGGAAGGCTAACCTGGGGTGGGGCCGGGTTGGGGTCGGGCTGGGGGCGGGAGGAGTCCTCACTGGCGGTTGATTGACAGTTTCTCCTTCCCCAGACTGGCCAATCACAGGCAGGAAGATGAAGGTTCTGTGGGCTGCGTTGCTGGTCACATTCCTGGCAGGTATGGGGCGGGGCTTGCTCGGTTTTCCCCGCTTCTCCCCCTCTCATCCTCACCTCAACCTCCTGGCCCCATTCAAGCACACCCTGGGCCCCCTCTTCTTCTGCTGGTCTGTCCCCTGAGGGGAAAGCCCAGGTCTGAGGCTTCTATGCTGCTTTCTGGCTCAGAACAGCGATTTGACGCTCTGTGAGCCTCGGTTCCTCCCCCGCTTTTTTTTTTTCAGCCAGAGTCTCACTCTGTCGCCCAGGCTGGAGTGCAGTGGCGCAATCTCAGCTCACTGCAAGCTCCGCCTCCCGGGTTCACGCTATTCTCCCGCCTCAGCCTCCCGAGTAGCTGGGACTACAGGCGCCCGCCACCATGCCCGGCTAATTTTTTGTACTTTGAGTAGGGAAGGGGTTTCACTGTATTATCCAGGATGGTCTCTATCTCCTGACCTCGTGATCTGCCCGCCTGGCCTCCCAAAGTGCTGGAATTACAGGCGTGAGCCTCCGCGCCCGGCCTCCCCATCCTTAATATAGGAGTTAGAAGTTTTTGTTTGTTTGTTTTGTTTTGTTTTTGTTTTGTTTTGAGATGAAGTCCCTCTGTCGCCCAGGCTGGAGTGCAGTGGCTCCCAGGCTGGAGTTCAGTGGCTGGATCTCGGCTCACTGCAAGCTCCGCCTCCCAGGTTCACGCCATTCTCCTGCCTCAGCCTCCGGAGTAGCTGGGACTACAGGAACATGCCACCACACCCGACTAACTTTTTTTGTATTTTTAGTAGAGACGGGGTTTCACCATGTTGGCCAGGCTGGTCTGGAACTCCTGACCTCAGGTGATCTGCCTGCTTCAACCTCCCAAAGTGCTGGGATTACAGACGTGGGCCACCGCGCCCGGCTGGGAGTTAAGAGGTTTCTAATGCATTGCATTAGAATACCAGACACGGGACAGCTGTGATCTTTATTCTCCATCACCCCACACAGCCCTGCCTGGGGCACACAAGGACACTCAATACACGCTTTTCGGGCGCGGTGGCTCAAGCTGTAATCCCAGCACTTTGGGAGGCTGAGGCGGGTGGTACATGAGGTCAGGAGATCGAGACCATCCTGGCTAACATGGTGAAACCCCGTCTCTACTAAAAATACAAAAAACTAGCCCGGGCGTGGTGGCGGGCGCCTGTAGTCCCAGCTACTCGGAGGCTGAGGCAGGAGAATGGCGTGAACCTGGGAGGCGGAGCTTGCAGTGAGCCGAGATCGCGCCACTGCACTCCAGCCTGGGTGACACAGCGCGAGACTCCGTCTCAAAAAAAAAAAAAAAAAAAAAAAAAAAAAATACACGCTTTTCCGCTAGGCACGGTGGCTCACCCCTGTAATCCCAGCATTTTGGGAGGCCAAGGTGGGAGGATCACTTGAGCCCAGGAGTTCAACACCAGACTCAGCAACATAGTGAGACTCTCTCTACTAAAAATACAAAAATTAGCCAGGCCTGGTGCCACACACCTGTGGTCCCAGCTACTCAGAAGGCTAAGGCAGGAGGATCGCTTAAGCCCAGAAGGTCAAGGTTGCAGTGAACCACGTTCAGGCCACTGCAGTCCAGCCTGGGTGACAGAGCAAGACCCTGTCTGTAAATAAATAACGCTTTTCAAGTGATTAAACAGACTCCCCCCTCACCCTGCCCACCATGGCTCCAAAGCAGCATTTGTGGAGCACCTTCTGTGTGCCCCTAGGTACTAGCTGCCTGGACGGGGTCAGAAGGAACCTGAACCACCTTCAACTTGTTCCACACAGGATGCCAGGCCAAGGTGGAGCAACCGGTGGAGCCAGAGACAGAACCCGACGTTCGCCAGCAGGCTGAGTGGCAGAGCGGCCAGCCCTGGGAGCTGGCACTGGGTCGCTTTTGGGATTACCTGCGCTGGGTGCAGACACTGTCTGAGCAGGTGCAGGAGGAGCTGCTCAGCCCCCAGGTCACCCAGGAACTGACGTGAGTGTCCCCATCCCGGCCCTTGACCCTCCTGGTGGGCGGCTATACCTCCCCAGGTCCAGGTTTCATTCTGCCCCTGCCACTAAGTCTTGGGGGCCTGGGTCTCTGCTGGTTCTAGCTTCCTCTTCCCATTTCTGACTCCTGGCTTTAGCTCTCTGGAATTCTCTCTCTCAGTTCTGTTTCTCCCTCTTCCCTTCTGACTCAGCCTGTCACACTCGTCCTGGCGCTGTCTCTGTCCTTCACTAGCTCTTTTATATAGAGACAGAGAGATGGGGTCTCACTGTGTTGCCCAGGCTGGTCTTGAACTTCTGGGCTCAAGCGATCCTCCCACCTCGCCTCCCAAAGTGCTGGGAATAGAGACATGAGCCACCTTGCTCGGCCTCCTAGCTCTTTCTTCGTCTCTGCCTCTGCTCTCTGCGTCTGTCTTTGTCTCCTCTCTGCCTCTGTCCCGTTCCTTCTCTCTTGGTTCACTGCCCTTCTGTCTCTCCCTGTTCTCCTTAGGAGACTCTCCTCTCTTCCTTCTCGAGTCTCTCTGGCTGATCCCCATCTCACCCACACCTATCC</a:t>
            </a:r>
          </a:p>
        </p:txBody>
      </p:sp>
      <p:pic>
        <p:nvPicPr>
          <p:cNvPr id="38915" name="Picture 8"/>
          <p:cNvPicPr>
            <a:picLocks noChangeAspect="1" noChangeArrowheads="1"/>
          </p:cNvPicPr>
          <p:nvPr/>
        </p:nvPicPr>
        <p:blipFill>
          <a:blip r:embed="rId3">
            <a:extLst>
              <a:ext uri="{28A0092B-C50C-407E-A947-70E740481C1C}">
                <a14:useLocalDpi xmlns:a14="http://schemas.microsoft.com/office/drawing/2010/main" val="0"/>
              </a:ext>
            </a:extLst>
          </a:blip>
          <a:srcRect l="3049" r="61781"/>
          <a:stretch>
            <a:fillRect/>
          </a:stretch>
        </p:blipFill>
        <p:spPr bwMode="auto">
          <a:xfrm>
            <a:off x="7239000" y="0"/>
            <a:ext cx="190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530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81000" y="-152400"/>
            <a:ext cx="9829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s-ES_tradnl" sz="1400" b="1">
                <a:solidFill>
                  <a:srgbClr val="666666"/>
                </a:solidFill>
                <a:latin typeface="Andale Mono" charset="0"/>
              </a:rPr>
              <a:t>ACTCAGCCCCAGCGGAGGTGAAGGACGTCCTTCCCCAGGAGCCGGTGAGAAGCGCAGTCGGGGGCACGGGGATGAGCTCAGGGGCCTCTAGAAAGATGTAGCTGGGACCTCGGGAAGCCCTGGCCTCCAGGTAGTCTCAGGAGAGCTACTCAGGGTCGGGCTTGGGGAGAGGAGGAGCGGGGGTGAGGCCAGCAGCAGGGGACTGGACCTGGGAAGGGCTGGGCAGCAGAGACGACCCGACCCGCTAGAAGGTGGGGTGGGGAGAGCATGTGGACTAGGAGCTAAGCCACAGCAGGACCCCCACGAGTTGTCACTGTCATTTATCGAGCACCTACTGGGTGTCCCCAGTGTCCTCAGATCTCCATAACTGGGAAGCCAGGGGCAGCGACACGGTAGCTAGCCGTCGATTGGAGAACTTTAAAATGAGGACTGAATTAGCTCATAAATGGAAAACGGCGCTTAAATGTGAGGTTAGAGCTTAGAATGTGAAGGGAGAATGAGGAATGCGAGACTGGGACTGAGATGGAACCGGCGGTGGGGAGGGGGAGGGGGTGTGGAATTTGAACCCCGGGAGAGAAAGATGGAATTTTGGCTATGGAGGCCGACCTGGGGATGGGGAAATAAGAGAAGACCAGGAGGGAGTTAAATAGGGAATGGGTTGGGGGCGGCTTGGTAACTGTTTGTGCTGGGATTAGGCTGTTGCAGATAATGGAGCAAGGCTTGGAAGGCTAACCTGGGGTGGGGCCGGGTTGGGGTCGGGCTGGGGGCGGGAGGAGTCCTCACTGGCGGTTGATTGACAGTTTCTCCTTCCCCAGACTGGCCAATCACAGGCAGGAAGATGAAGGTTCTGTGGGCTGCGTTGCTGGTCACATTCCTGGCAGGTATGGGGCGGGGCTTGCTCGGTTTTCCCCGCTTCTCCCCCTCTCATCCTCACCTCAACCTCCTGGCCCCATTCAAGCACACCCTGGGCCCCCTCTTCTTCTGCTGGTCTGTCCCCTGAGGGGAAAGCCCAGGTCTGAGGCTTCTATGCTGCTTTCTGGCTCAGAACAGCGATTTGACGCTCTGTGAGCCTCGGTTCCTCCCCCGCTTTTTTTTTTTCAGCCAGAGTCTCACTCTGTCGCCCAGGCTGGAGTGCAGTGGCGCAATCTCAGCTCACTGCAAGCTCCGCCTCCCGGGTTCACGCTATTCTCCCGCCTCAGCCTCCCGAGTAGCTGGGACTACAGGCGCCCGCCACCATGCCCGGCTAATTTTTTGTACTTTGAGTAGGGAAGGGGTTTCACTGTATTATCCAGGATGGTCTCTATCTCCTGACCTCGTGATCTGCCCGCCTGGCCTCCCAAAGTGCTGGAATTACAGGCGTGAGCCTCCGCGCCCGGCCTCCCCATCCTTAATATAGGAGTTAGAAGTTTTTGTTTGTTTGTTTTGTTTTGTTTTTGTTTTGTTTTGAGATGAAGTCCCTCTGTCGCCCAGGCTGGAGTGCAGTGGCTCCCAGGCTGGAGTTCAGTGGCTGGATCTCGGCTCACTGCAAGCTCCGCCTCCCAGGTTCACGCCATTCTCCTGCCTCAGCCTCCGGAGTAGCTGGGACTACAGGAACATGCCACCACACCCGACTAACTTTTTTTGTATTTTTAGTAGAGACGGGGTTTCACCATGTTGGCCAGGCTGGTCTGGAACTCCTGACCTCAGGTGATCTGCCTGCTTCAACCTCCCAAAGTGCTGGGATTACAGACGTGGGCCACCGCGCCCGGCTGGGAGTTAAGAGGTTTCTAATGCATTGCATTAGAATACCAGACACGGGACAGCTGTGATCTTTATTCTCCATCACCCCACACAGCCCTGCCTGGGGCACACAAGGACACTCAATACACGCTTTTCGGGCGCGGTGGCTCAAGCTGTAATCCCAGCACTTTGGGAGGCTGAGGCGGGTGGTACATGAGGTCAGGAGATCGAGACCATCCTGGCTAACATGGTGAAACCCCGTCTCTACTAAAAATACAAAAAACTAGCCCGGGCGTGGTGGCGGGCGCCTGTAGTCCCAGCTACTCGGAGGCTGAGGCAGGAGAATGGCGTGAACCTGGGAGGCGGAGCTTGCAGTGAGCCGAGATCGCGCCACTGCACTCCAGCCTGGGTGACACAGCGCGAGACTCCGTCTCAAAAAAAAAAAAAAAAAAAAAAAAAAAAAATACACGCTTTTCCGCTAGGCACGGTGGCTCACCCCTGTAATCCCAGCATTTTGGGAGGCCAAGGTGGGAGGATCACTTGAGCCCAGGAGTTCAACACCAGACTCAGCAACATAGTGAGACTCTCTCTACTAAAAATACAAAAATTAGCCAGGCCTGGTGCCACACACCTGTGGTCCCAGCTACTCAGAAGGCTAAGGCAGGAGGATCGCTTAAGCCCAGAAGGTCAAGGTTGCAGTGAACCACGTTCAGGCCACTGCAGTCCAGCCTGGGTGACAGAGCAAGACCCTGTCTGTAAATAAATAACGCTTTTCAAGTGATTAAACAGACTCCCCCCTCACCCTGCCCACCATGGCTCCAAAGCAGCATTTGTGGAGCACCTTCTGTGTGCCCCTAGGTACTAGCTGCCTGGACGGGGTCAGAAGGAACCTGAACCACCTTCAACTTGTTCCACACAGGATGCCAGGCCAAGGTGGAGCAACCGGTGGAGCCAGAGACAGAACCCGACGTTCGCCAGCAGGCTGAGTGGCAGAGCGGCCAGCCCTGGGAGCTGGCACTGGGTCGCTTTTGGGATTACCTGCGCTGGGTGCAGACACTGTCTGAGCAGGTGCAGGAGGAGCTGCTCAGCCCCCAGGTCACCCAGGAACTGACGTGAGTGTCCCCATCCCGGCCCTTGACCCTCCTGGTGGGCGGCTATACCTCCCCAGGTCCAGGTTTCATTCTGCCCCTGCCACTAAGTCTTGGGGGCCTGGGTCTCTGCTGGTTCTAGCTTCCTCTTCCCATTTCTGACTCCTGGCTTTAGCTCTCTGGAATTCTCTCTCTCAGTTCTGTTTCTCCCTCTTCCCTTCTGACTCAGCCTGTCACACTCGTCCTGGCGCTGTCTCTGTCCTTCACTAGCTCTTTTATATAGAGACAGAGAGATGGGGTCTCACTGTGTTGCCCAGGCTGGTCTTGAACTTCTGGGCTCAAGCGATCCTCCCACCTCGCCTCCCAAAGTGCTGGGAATAGAGACATGAGCCACCTTGCTCGGCCTCCTAGCTCTTTCTTCGTCTCTGCCTCTGCTCTCTGCGTCTGTCTTTGTCTCCTCTCTGCCTCTGTCCCGTTCCTTCTCTCTTGGTTCACTGCCCTTCTGTCTCTCCCTGTTCTCCTTAGGAGACTCTCCTCTCTTCCTTCTCGAGTCTCTCTGGCTGATCCCCATCTCACCCACACCTATCC</a:t>
            </a:r>
            <a:endParaRPr lang="es-ES_tradnl" sz="1400" b="1">
              <a:solidFill>
                <a:schemeClr val="bg1"/>
              </a:solidFill>
              <a:latin typeface="Andale Mono" charset="0"/>
            </a:endParaRPr>
          </a:p>
        </p:txBody>
      </p:sp>
      <p:pic>
        <p:nvPicPr>
          <p:cNvPr id="40963" name="Picture 8"/>
          <p:cNvPicPr>
            <a:picLocks noChangeAspect="1" noChangeArrowheads="1"/>
          </p:cNvPicPr>
          <p:nvPr/>
        </p:nvPicPr>
        <p:blipFill>
          <a:blip r:embed="rId3">
            <a:extLst>
              <a:ext uri="{28A0092B-C50C-407E-A947-70E740481C1C}">
                <a14:useLocalDpi xmlns:a14="http://schemas.microsoft.com/office/drawing/2010/main" val="0"/>
              </a:ext>
            </a:extLst>
          </a:blip>
          <a:srcRect l="37408" t="16667" r="32669" b="3334"/>
          <a:stretch>
            <a:fillRect/>
          </a:stretch>
        </p:blipFill>
        <p:spPr bwMode="auto">
          <a:xfrm>
            <a:off x="7239000" y="0"/>
            <a:ext cx="190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05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0"/>
            <a:ext cx="7531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4214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4915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0"/>
            <a:ext cx="4652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4333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sp>
        <p:nvSpPr>
          <p:cNvPr id="58371" name="Text Box 3"/>
          <p:cNvSpPr txBox="1">
            <a:spLocks noChangeArrowheads="1"/>
          </p:cNvSpPr>
          <p:nvPr/>
        </p:nvSpPr>
        <p:spPr bwMode="auto">
          <a:xfrm>
            <a:off x="381000" y="1905000"/>
            <a:ext cx="8305800" cy="4422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 sz="2800">
                <a:latin typeface="Verdana" charset="0"/>
              </a:rPr>
              <a:t>La mat</a:t>
            </a:r>
            <a:r>
              <a:rPr lang="es-ES_tradnl" sz="2800">
                <a:latin typeface="Verdana" charset="0"/>
              </a:rPr>
              <a:t>è</a:t>
            </a:r>
            <a:r>
              <a:rPr lang="es-ES" sz="2800">
                <a:latin typeface="Verdana" charset="0"/>
              </a:rPr>
              <a:t>ria cromosòmica </a:t>
            </a:r>
            <a:r>
              <a:rPr lang="es-ES_tradnl" sz="2800">
                <a:latin typeface="Verdana" charset="0"/>
              </a:rPr>
              <a:t>és</a:t>
            </a:r>
            <a:r>
              <a:rPr lang="es-ES" sz="2800">
                <a:latin typeface="Verdana" charset="0"/>
              </a:rPr>
              <a:t> “un cristall aperiòdic”, constituït per</a:t>
            </a:r>
            <a:r>
              <a:rPr lang="es-ES_tradnl" sz="2800">
                <a:latin typeface="Verdana" charset="0"/>
              </a:rPr>
              <a:t> </a:t>
            </a:r>
            <a:r>
              <a:rPr lang="es-ES" sz="2800">
                <a:latin typeface="Verdana" charset="0"/>
              </a:rPr>
              <a:t>la successi</a:t>
            </a:r>
            <a:r>
              <a:rPr lang="es-ES_tradnl" sz="2800">
                <a:latin typeface="Verdana" charset="0"/>
              </a:rPr>
              <a:t>ó</a:t>
            </a:r>
            <a:r>
              <a:rPr lang="es-ES" sz="2800">
                <a:latin typeface="Verdana" charset="0"/>
              </a:rPr>
              <a:t> d'un nombre petit d'elements isom</a:t>
            </a:r>
            <a:r>
              <a:rPr lang="es-ES_tradnl" sz="2800">
                <a:latin typeface="Verdana" charset="0"/>
              </a:rPr>
              <a:t>è</a:t>
            </a:r>
            <a:r>
              <a:rPr lang="es-ES" sz="2800">
                <a:latin typeface="Verdana" charset="0"/>
              </a:rPr>
              <a:t>rics*, la </a:t>
            </a:r>
            <a:r>
              <a:rPr lang="es-ES" sz="2800" i="1">
                <a:latin typeface="Verdana" charset="0"/>
              </a:rPr>
              <a:t>seqü</a:t>
            </a:r>
            <a:r>
              <a:rPr lang="es-ES_tradnl" sz="2800" i="1">
                <a:latin typeface="Verdana" charset="0"/>
              </a:rPr>
              <a:t>è</a:t>
            </a:r>
            <a:r>
              <a:rPr lang="es-ES" sz="2800" i="1">
                <a:latin typeface="Verdana" charset="0"/>
              </a:rPr>
              <a:t>ncia</a:t>
            </a:r>
            <a:r>
              <a:rPr lang="es-ES" sz="2800">
                <a:latin typeface="Verdana" charset="0"/>
              </a:rPr>
              <a:t> concreta dels quals </a:t>
            </a:r>
            <a:r>
              <a:rPr lang="es-ES_tradnl" sz="2800">
                <a:latin typeface="Verdana" charset="0"/>
              </a:rPr>
              <a:t>és</a:t>
            </a:r>
            <a:r>
              <a:rPr lang="es-ES" sz="2800">
                <a:latin typeface="Verdana" charset="0"/>
              </a:rPr>
              <a:t> la responsable de la seva funcionalitat.</a:t>
            </a:r>
          </a:p>
          <a:p>
            <a:pPr eaLnBrk="1" hangingPunct="1"/>
            <a:endParaRPr lang="es-ES" sz="2800"/>
          </a:p>
          <a:p>
            <a:pPr eaLnBrk="1" hangingPunct="1"/>
            <a:endParaRPr lang="es-ES" sz="2000">
              <a:latin typeface="Verdana" charset="0"/>
            </a:endParaRPr>
          </a:p>
          <a:p>
            <a:pPr eaLnBrk="1" hangingPunct="1"/>
            <a:endParaRPr lang="es-ES" sz="2000">
              <a:latin typeface="Verdana" charset="0"/>
            </a:endParaRPr>
          </a:p>
          <a:p>
            <a:pPr eaLnBrk="1" hangingPunct="1"/>
            <a:endParaRPr lang="es-ES" sz="2000">
              <a:latin typeface="Verdana" charset="0"/>
            </a:endParaRPr>
          </a:p>
          <a:p>
            <a:pPr eaLnBrk="1" hangingPunct="1"/>
            <a:r>
              <a:rPr lang="es-ES" sz="2000">
                <a:latin typeface="Verdana" charset="0"/>
              </a:rPr>
              <a:t>(*) “</a:t>
            </a:r>
            <a:r>
              <a:rPr lang="es-ES" sz="1800" i="1">
                <a:latin typeface="Verdana" charset="0"/>
              </a:rPr>
              <a:t>the number of atoms in such a structure need not to be very large to produce an almost unlimited number of possible arrangements. For illustration, think of the Morse code…”</a:t>
            </a:r>
            <a:endParaRPr lang="es-ES" sz="2800"/>
          </a:p>
        </p:txBody>
      </p:sp>
      <p:sp>
        <p:nvSpPr>
          <p:cNvPr id="103428" name="Rectangle 4"/>
          <p:cNvSpPr>
            <a:spLocks noChangeArrowheads="1"/>
          </p:cNvSpPr>
          <p:nvPr/>
        </p:nvSpPr>
        <p:spPr bwMode="auto">
          <a:xfrm>
            <a:off x="914400" y="228600"/>
            <a:ext cx="5622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_tradnl" sz="4000">
                <a:solidFill>
                  <a:srgbClr val="000000"/>
                </a:solidFill>
                <a:latin typeface="Verdana" charset="0"/>
              </a:rPr>
              <a:t>1943: Schroëdinger, </a:t>
            </a:r>
          </a:p>
          <a:p>
            <a:pPr eaLnBrk="1" hangingPunct="1"/>
            <a:r>
              <a:rPr lang="es-ES_tradnl" sz="4000">
                <a:solidFill>
                  <a:srgbClr val="000000"/>
                </a:solidFill>
                <a:latin typeface="Verdana" charset="0"/>
              </a:rPr>
              <a:t>“What is life?”</a:t>
            </a:r>
            <a:endParaRPr lang="es-ES" sz="4400">
              <a:solidFill>
                <a:srgbClr val="000000"/>
              </a:solidFill>
              <a:latin typeface="Verdana" charset="0"/>
            </a:endParaRPr>
          </a:p>
        </p:txBody>
      </p:sp>
    </p:spTree>
    <p:extLst>
      <p:ext uri="{BB962C8B-B14F-4D97-AF65-F5344CB8AC3E}">
        <p14:creationId xmlns:p14="http://schemas.microsoft.com/office/powerpoint/2010/main" val="28678434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53251" name="Picture 3" descr="Eni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0"/>
            <a:ext cx="9144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3657600" y="1524000"/>
            <a:ext cx="19605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_tradnl" sz="4300" b="1">
                <a:solidFill>
                  <a:schemeClr val="bg1"/>
                </a:solidFill>
              </a:rPr>
              <a:t>ENIAC</a:t>
            </a:r>
            <a:endParaRPr lang="es-ES" sz="4300" b="1">
              <a:solidFill>
                <a:schemeClr val="bg1"/>
              </a:solidFill>
            </a:endParaRPr>
          </a:p>
        </p:txBody>
      </p:sp>
      <p:sp>
        <p:nvSpPr>
          <p:cNvPr id="53253" name="Rectangle 5"/>
          <p:cNvSpPr>
            <a:spLocks noChangeArrowheads="1"/>
          </p:cNvSpPr>
          <p:nvPr/>
        </p:nvSpPr>
        <p:spPr bwMode="auto">
          <a:xfrm>
            <a:off x="0" y="304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4000">
                <a:solidFill>
                  <a:srgbClr val="000000"/>
                </a:solidFill>
                <a:latin typeface="Verdana" charset="0"/>
              </a:rPr>
              <a:t>Late 40s: first digital computers</a:t>
            </a:r>
            <a:endParaRPr lang="en-US" sz="4400">
              <a:solidFill>
                <a:srgbClr val="000000"/>
              </a:solidFill>
              <a:latin typeface="Verdana" charset="0"/>
            </a:endParaRPr>
          </a:p>
        </p:txBody>
      </p:sp>
    </p:spTree>
    <p:extLst>
      <p:ext uri="{BB962C8B-B14F-4D97-AF65-F5344CB8AC3E}">
        <p14:creationId xmlns:p14="http://schemas.microsoft.com/office/powerpoint/2010/main" val="29364170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08000" y="0"/>
            <a:ext cx="8109370" cy="6858000"/>
          </a:xfrm>
          <a:prstGeom prst="rect">
            <a:avLst/>
          </a:prstGeom>
        </p:spPr>
      </p:pic>
    </p:spTree>
    <p:extLst>
      <p:ext uri="{BB962C8B-B14F-4D97-AF65-F5344CB8AC3E}">
        <p14:creationId xmlns:p14="http://schemas.microsoft.com/office/powerpoint/2010/main" val="3488941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290" r="11374" b="56296"/>
          <a:stretch/>
        </p:blipFill>
        <p:spPr>
          <a:xfrm>
            <a:off x="1" y="-128612"/>
            <a:ext cx="9144000" cy="6774718"/>
          </a:xfrm>
          <a:prstGeom prst="rect">
            <a:avLst/>
          </a:prstGeom>
        </p:spPr>
      </p:pic>
    </p:spTree>
    <p:extLst>
      <p:ext uri="{BB962C8B-B14F-4D97-AF65-F5344CB8AC3E}">
        <p14:creationId xmlns:p14="http://schemas.microsoft.com/office/powerpoint/2010/main" val="31474773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09600" y="0"/>
            <a:ext cx="7907794" cy="6858000"/>
          </a:xfrm>
          <a:prstGeom prst="rect">
            <a:avLst/>
          </a:prstGeom>
        </p:spPr>
      </p:pic>
    </p:spTree>
    <p:extLst>
      <p:ext uri="{BB962C8B-B14F-4D97-AF65-F5344CB8AC3E}">
        <p14:creationId xmlns:p14="http://schemas.microsoft.com/office/powerpoint/2010/main" val="11636706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76400" y="0"/>
            <a:ext cx="6113463" cy="6858000"/>
          </a:xfrm>
        </p:spPr>
      </p:pic>
    </p:spTree>
    <p:extLst>
      <p:ext uri="{BB962C8B-B14F-4D97-AF65-F5344CB8AC3E}">
        <p14:creationId xmlns:p14="http://schemas.microsoft.com/office/powerpoint/2010/main" val="38384699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433388"/>
            <a:ext cx="9144000" cy="6027737"/>
          </a:xfrm>
        </p:spPr>
      </p:pic>
    </p:spTree>
    <p:extLst>
      <p:ext uri="{BB962C8B-B14F-4D97-AF65-F5344CB8AC3E}">
        <p14:creationId xmlns:p14="http://schemas.microsoft.com/office/powerpoint/2010/main" val="2492975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solidFill>
                <a:schemeClr val="bg1"/>
              </a:solidFill>
              <a:latin typeface="Times New Roman" charset="0"/>
            </a:endParaRPr>
          </a:p>
        </p:txBody>
      </p:sp>
      <p:sp>
        <p:nvSpPr>
          <p:cNvPr id="57347" name="Rectangle 3"/>
          <p:cNvSpPr>
            <a:spLocks noChangeArrowheads="1"/>
          </p:cNvSpPr>
          <p:nvPr/>
        </p:nvSpPr>
        <p:spPr bwMode="auto">
          <a:xfrm>
            <a:off x="304800" y="5334000"/>
            <a:ext cx="84137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sz="3200" b="1">
                <a:solidFill>
                  <a:schemeClr val="bg1"/>
                </a:solidFill>
                <a:latin typeface="Courier New" charset="0"/>
              </a:rPr>
              <a:t>MALWTRLRPLLALLALWPPPPARAFVNQHLCGSHLVEALYLVCGERGFFYTPKARREVEGPQVGALELAGGPGAGGLEGPPQKRGIVEQCCASVCSLYQLENYCN</a:t>
            </a:r>
            <a:r>
              <a:rPr lang="es-ES" sz="2800" b="1">
                <a:solidFill>
                  <a:schemeClr val="bg1"/>
                </a:solidFill>
                <a:latin typeface="Courier New" charset="0"/>
              </a:rPr>
              <a:t> </a:t>
            </a:r>
            <a:endParaRPr lang="es-ES" sz="2000" b="1">
              <a:solidFill>
                <a:schemeClr val="bg1"/>
              </a:solidFill>
              <a:latin typeface="Courier New" charset="0"/>
            </a:endParaRPr>
          </a:p>
        </p:txBody>
      </p:sp>
      <p:sp>
        <p:nvSpPr>
          <p:cNvPr id="57348" name="Text Box 4"/>
          <p:cNvSpPr txBox="1">
            <a:spLocks noChangeArrowheads="1"/>
          </p:cNvSpPr>
          <p:nvPr/>
        </p:nvSpPr>
        <p:spPr bwMode="auto">
          <a:xfrm>
            <a:off x="457200" y="4953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_tradnl">
                <a:solidFill>
                  <a:srgbClr val="666666"/>
                </a:solidFill>
              </a:rPr>
              <a:t>Amino acid sequence of the bovine insuline</a:t>
            </a:r>
            <a:endParaRPr lang="es-ES">
              <a:solidFill>
                <a:schemeClr val="bg1"/>
              </a:solidFill>
            </a:endParaRPr>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t="39224"/>
          <a:stretch>
            <a:fillRect/>
          </a:stretch>
        </p:blipFill>
        <p:spPr bwMode="auto">
          <a:xfrm>
            <a:off x="0" y="0"/>
            <a:ext cx="91440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0" y="1752600"/>
            <a:ext cx="501650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3289300" cy="31480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09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667000" y="0"/>
            <a:ext cx="6477000" cy="6477000"/>
          </a:xfrm>
        </p:spPr>
      </p:pic>
      <p:sp>
        <p:nvSpPr>
          <p:cNvPr id="59395" name="Rectangle 3"/>
          <p:cNvSpPr>
            <a:spLocks noChangeArrowheads="1"/>
          </p:cNvSpPr>
          <p:nvPr/>
        </p:nvSpPr>
        <p:spPr bwMode="auto">
          <a:xfrm>
            <a:off x="0" y="6503988"/>
            <a:ext cx="423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Andale Mono" charset="0"/>
              </a:rPr>
              <a:t>http://www.ict-science-to-society.org/</a:t>
            </a:r>
            <a:endParaRPr lang="en-US">
              <a:latin typeface="Times" charset="0"/>
            </a:endParaRPr>
          </a:p>
        </p:txBody>
      </p:sp>
      <p:sp>
        <p:nvSpPr>
          <p:cNvPr id="59396" name="Rectangle 4"/>
          <p:cNvSpPr>
            <a:spLocks noChangeArrowheads="1"/>
          </p:cNvSpPr>
          <p:nvPr/>
        </p:nvSpPr>
        <p:spPr bwMode="auto">
          <a:xfrm>
            <a:off x="0" y="1828800"/>
            <a:ext cx="312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s-ES_tradnl" sz="3200">
                <a:solidFill>
                  <a:srgbClr val="000000"/>
                </a:solidFill>
                <a:latin typeface="Verdana" charset="0"/>
              </a:rPr>
              <a:t>Early 60s: the genetic code</a:t>
            </a:r>
            <a:endParaRPr lang="es-ES" sz="3600">
              <a:solidFill>
                <a:srgbClr val="000000"/>
              </a:solidFill>
              <a:latin typeface="Verdana" charset="0"/>
            </a:endParaRPr>
          </a:p>
        </p:txBody>
      </p:sp>
    </p:spTree>
    <p:extLst>
      <p:ext uri="{BB962C8B-B14F-4D97-AF65-F5344CB8AC3E}">
        <p14:creationId xmlns:p14="http://schemas.microsoft.com/office/powerpoint/2010/main" val="146448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6"/>
          <p:cNvSpPr txBox="1">
            <a:spLocks noChangeArrowheads="1"/>
          </p:cNvSpPr>
          <p:nvPr/>
        </p:nvSpPr>
        <p:spPr bwMode="auto">
          <a:xfrm>
            <a:off x="152400" y="152400"/>
            <a:ext cx="8763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s-ES" sz="1800">
                <a:solidFill>
                  <a:srgbClr val="000000"/>
                </a:solidFill>
                <a:latin typeface="Andale Mono" charset="0"/>
              </a:rPr>
              <a:t>GAGTTTTATCGCTTCCATGACGCAGAAGTTAACACTTTCGGATATTTCTGATGAGTCGAAAAATTATCTTGATAAAGCAGGAATTACTACTGCTTGTTTACGAATTAAATCGAAGTGGACTGCTGGCGGAAAATGAGAAAATTCGACCTATCCTTGCGCAGCTCGAGAAGCTCTTACTTTGCGACCTTTCGCCATCAACTAACGATTCTGTCAAAAACTGACGCGTTGGATGAGGAGAAGTGGCTTAATATGCTTGGCACGTTCGTCAAGGACTGGTTTAGATATGAGTCACATTTTGTTCATGGTAGAGATTCTCTTGT</a:t>
            </a:r>
            <a:endParaRPr lang="en-US" sz="1800">
              <a:solidFill>
                <a:srgbClr val="000000"/>
              </a:solidFill>
              <a:latin typeface="Andale Mono" charset="0"/>
            </a:endParaRPr>
          </a:p>
        </p:txBody>
      </p:sp>
      <p:sp>
        <p:nvSpPr>
          <p:cNvPr id="61443" name="Rectangle 7"/>
          <p:cNvSpPr>
            <a:spLocks noChangeArrowheads="1"/>
          </p:cNvSpPr>
          <p:nvPr/>
        </p:nvSpPr>
        <p:spPr bwMode="auto">
          <a:xfrm>
            <a:off x="228600" y="5943600"/>
            <a:ext cx="891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000" b="1">
                <a:solidFill>
                  <a:srgbClr val="000000"/>
                </a:solidFill>
                <a:latin typeface="Andale Mono" charset="0"/>
              </a:rPr>
              <a:t>MALWTRLRPLLALLALWPPPPARAFVNQHLCGSHLVEALYLVCGERGFFYTPKARREVEGPQVGALELAGGPGAGGLEGPPQKRGIVEQCCASVCSLYQLENYCN</a:t>
            </a:r>
            <a:endParaRPr lang="en-US" sz="2000" b="1">
              <a:solidFill>
                <a:srgbClr val="000000"/>
              </a:solidFill>
              <a:latin typeface="Courier New" charset="0"/>
            </a:endParaRPr>
          </a:p>
        </p:txBody>
      </p:sp>
      <p:pic>
        <p:nvPicPr>
          <p:cNvPr id="614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514600"/>
            <a:ext cx="65659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AutoShape 9"/>
          <p:cNvSpPr>
            <a:spLocks noChangeArrowheads="1"/>
          </p:cNvSpPr>
          <p:nvPr/>
        </p:nvSpPr>
        <p:spPr bwMode="auto">
          <a:xfrm>
            <a:off x="4343400" y="1676400"/>
            <a:ext cx="609600" cy="4267200"/>
          </a:xfrm>
          <a:prstGeom prst="downArrow">
            <a:avLst>
              <a:gd name="adj1" fmla="val 50000"/>
              <a:gd name="adj2" fmla="val 175000"/>
            </a:avLst>
          </a:prstGeom>
          <a:solidFill>
            <a:srgbClr val="C0C0C0">
              <a:alpha val="49019"/>
            </a:srgb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121286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63491" name="Picture 3" descr="fort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3505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fortr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0"/>
            <a:ext cx="4448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000">
                <a:solidFill>
                  <a:srgbClr val="000000"/>
                </a:solidFill>
                <a:latin typeface="Verdana" charset="0"/>
              </a:rPr>
              <a:t>1957: invention of the programming language FORTRAN</a:t>
            </a:r>
            <a:endParaRPr lang="es-ES" sz="4000">
              <a:solidFill>
                <a:srgbClr val="000000"/>
              </a:solidFill>
              <a:latin typeface="Verdana" charset="0"/>
            </a:endParaRPr>
          </a:p>
        </p:txBody>
      </p:sp>
    </p:spTree>
    <p:extLst>
      <p:ext uri="{BB962C8B-B14F-4D97-AF65-F5344CB8AC3E}">
        <p14:creationId xmlns:p14="http://schemas.microsoft.com/office/powerpoint/2010/main" val="3318573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TRANSISTORS-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81000" y="14478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_tradnl" altLang="ja-JP">
                <a:solidFill>
                  <a:srgbClr val="000000"/>
                </a:solidFill>
              </a:rPr>
              <a:t>Computers become smaller and therefore faster and cheaper</a:t>
            </a:r>
            <a:endParaRPr lang="es-ES_tradnl">
              <a:solidFill>
                <a:srgbClr val="000000"/>
              </a:solidFill>
            </a:endParaRPr>
          </a:p>
          <a:p>
            <a:pPr eaLnBrk="1" hangingPunct="1"/>
            <a:endParaRPr lang="en-US">
              <a:solidFill>
                <a:srgbClr val="000000"/>
              </a:solidFill>
            </a:endParaRPr>
          </a:p>
          <a:p>
            <a:pPr eaLnBrk="1" hangingPunct="1"/>
            <a:r>
              <a:rPr lang="en-US">
                <a:solidFill>
                  <a:srgbClr val="000000"/>
                </a:solidFill>
              </a:rPr>
              <a:t>During the  60s computers are introduced into bancs, financial institutions, universities and research centers</a:t>
            </a:r>
            <a:endParaRPr lang="es-ES">
              <a:solidFill>
                <a:srgbClr val="000000"/>
              </a:solidFill>
            </a:endParaRPr>
          </a:p>
        </p:txBody>
      </p:sp>
      <p:pic>
        <p:nvPicPr>
          <p:cNvPr id="65540" name="Picture 4" descr="niknej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3733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ChangeArrowheads="1"/>
          </p:cNvSpPr>
          <p:nvPr/>
        </p:nvSpPr>
        <p:spPr bwMode="auto">
          <a:xfrm>
            <a:off x="0" y="1524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000">
                <a:solidFill>
                  <a:srgbClr val="000000"/>
                </a:solidFill>
                <a:latin typeface="Verdana" charset="0"/>
              </a:rPr>
              <a:t>60s: </a:t>
            </a:r>
          </a:p>
          <a:p>
            <a:pPr eaLnBrk="1" hangingPunct="1"/>
            <a:r>
              <a:rPr lang="en-US" sz="4000">
                <a:solidFill>
                  <a:srgbClr val="000000"/>
                </a:solidFill>
                <a:latin typeface="Verdana" charset="0"/>
              </a:rPr>
              <a:t>Transistors and integrated circuits</a:t>
            </a:r>
          </a:p>
        </p:txBody>
      </p:sp>
    </p:spTree>
    <p:extLst>
      <p:ext uri="{BB962C8B-B14F-4D97-AF65-F5344CB8AC3E}">
        <p14:creationId xmlns:p14="http://schemas.microsoft.com/office/powerpoint/2010/main" val="36012626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228600"/>
            <a:ext cx="9144000" cy="6400800"/>
          </a:xfrm>
        </p:spPr>
      </p:pic>
    </p:spTree>
    <p:extLst>
      <p:ext uri="{BB962C8B-B14F-4D97-AF65-F5344CB8AC3E}">
        <p14:creationId xmlns:p14="http://schemas.microsoft.com/office/powerpoint/2010/main" val="3881497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33600" y="0"/>
            <a:ext cx="5330825" cy="6858000"/>
          </a:xfrm>
        </p:spPr>
      </p:pic>
    </p:spTree>
    <p:extLst>
      <p:ext uri="{BB962C8B-B14F-4D97-AF65-F5344CB8AC3E}">
        <p14:creationId xmlns:p14="http://schemas.microsoft.com/office/powerpoint/2010/main" val="2235808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71683" name="Picture 3" descr="cytochrome"/>
          <p:cNvPicPr>
            <a:picLocks noChangeAspect="1" noChangeArrowheads="1"/>
          </p:cNvPicPr>
          <p:nvPr/>
        </p:nvPicPr>
        <p:blipFill>
          <a:blip r:embed="rId3">
            <a:extLst>
              <a:ext uri="{28A0092B-C50C-407E-A947-70E740481C1C}">
                <a14:useLocalDpi xmlns:a14="http://schemas.microsoft.com/office/drawing/2010/main" val="0"/>
              </a:ext>
            </a:extLst>
          </a:blip>
          <a:srcRect l="5983" t="11029" r="6837" b="64771"/>
          <a:stretch>
            <a:fillRect/>
          </a:stretch>
        </p:blipFill>
        <p:spPr bwMode="auto">
          <a:xfrm>
            <a:off x="0" y="18288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ChangeArrowheads="1"/>
          </p:cNvSpPr>
          <p:nvPr/>
        </p:nvSpPr>
        <p:spPr bwMode="auto">
          <a:xfrm>
            <a:off x="685800" y="304800"/>
            <a:ext cx="7918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4000">
                <a:solidFill>
                  <a:srgbClr val="000000"/>
                </a:solidFill>
                <a:latin typeface="Verdana" charset="0"/>
              </a:rPr>
              <a:t>Sequence alignment and comparison</a:t>
            </a:r>
            <a:endParaRPr lang="es-ES" sz="4000" i="1">
              <a:solidFill>
                <a:srgbClr val="000000"/>
              </a:solidFill>
            </a:endParaRPr>
          </a:p>
        </p:txBody>
      </p:sp>
    </p:spTree>
    <p:extLst>
      <p:ext uri="{BB962C8B-B14F-4D97-AF65-F5344CB8AC3E}">
        <p14:creationId xmlns:p14="http://schemas.microsoft.com/office/powerpoint/2010/main" val="9329906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7772400" cy="6383338"/>
          </a:xfrm>
        </p:spPr>
      </p:pic>
      <p:sp>
        <p:nvSpPr>
          <p:cNvPr id="73731" name="Rectangle 3"/>
          <p:cNvSpPr>
            <a:spLocks noChangeArrowheads="1"/>
          </p:cNvSpPr>
          <p:nvPr/>
        </p:nvSpPr>
        <p:spPr bwMode="auto">
          <a:xfrm>
            <a:off x="3886200" y="533400"/>
            <a:ext cx="487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a:solidFill>
                  <a:srgbClr val="000000"/>
                </a:solidFill>
                <a:latin typeface="Verdana" charset="0"/>
              </a:rPr>
              <a:t>substitution matrices</a:t>
            </a:r>
          </a:p>
        </p:txBody>
      </p:sp>
    </p:spTree>
    <p:extLst>
      <p:ext uri="{BB962C8B-B14F-4D97-AF65-F5344CB8AC3E}">
        <p14:creationId xmlns:p14="http://schemas.microsoft.com/office/powerpoint/2010/main" val="4472292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819400"/>
            <a:ext cx="352901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57200" y="228600"/>
            <a:ext cx="4419600" cy="1143000"/>
          </a:xfrm>
        </p:spPr>
        <p:txBody>
          <a:bodyPr/>
          <a:lstStyle/>
          <a:p>
            <a:pPr eaLnBrk="1" hangingPunct="1"/>
            <a:r>
              <a:rPr lang="en-US" sz="3600">
                <a:latin typeface="Verdana" charset="0"/>
                <a:ea typeface="ＭＳ Ｐゴシック" charset="0"/>
                <a:cs typeface="ＭＳ Ｐゴシック" charset="0"/>
              </a:rPr>
              <a:t>Van Leeuwenhoek</a:t>
            </a:r>
            <a:endParaRPr lang="en-US" sz="2400">
              <a:latin typeface="Verdana" charset="0"/>
              <a:ea typeface="ＭＳ Ｐゴシック" charset="0"/>
              <a:cs typeface="ＭＳ Ｐゴシック" charset="0"/>
            </a:endParaRPr>
          </a:p>
        </p:txBody>
      </p:sp>
      <p:sp>
        <p:nvSpPr>
          <p:cNvPr id="24580" name="Rectangle 4"/>
          <p:cNvSpPr>
            <a:spLocks noGrp="1" noChangeArrowheads="1"/>
          </p:cNvSpPr>
          <p:nvPr>
            <p:ph type="body" sz="half" idx="1"/>
          </p:nvPr>
        </p:nvSpPr>
        <p:spPr>
          <a:xfrm>
            <a:off x="533400" y="1981200"/>
            <a:ext cx="4572000" cy="3505200"/>
          </a:xfrm>
        </p:spPr>
        <p:txBody>
          <a:bodyPr/>
          <a:lstStyle/>
          <a:p>
            <a:pPr eaLnBrk="1" hangingPunct="1">
              <a:lnSpc>
                <a:spcPct val="90000"/>
              </a:lnSpc>
              <a:buFontTx/>
              <a:buNone/>
            </a:pPr>
            <a:r>
              <a:rPr lang="en-US" sz="1800">
                <a:latin typeface="Tahoma" charset="0"/>
                <a:ea typeface="ＭＳ Ｐゴシック" charset="0"/>
                <a:cs typeface="ＭＳ Ｐゴシック" charset="0"/>
              </a:rPr>
              <a:t>     In 1676 his credibility was questioned when he sent the Royal Society a copy of his first observations of microscopic single celled organisms. Heretofore, the existence of single celled organisms was entirely unknown … The Royal Society arranged to send an English vicar, as well as a team of respected jurists and doctors to Delft, Holland to determine whether it was in fact Van Leeuwenhoek's ability to observe and reason clearly (wikipedia)</a:t>
            </a:r>
            <a:endParaRPr lang="en-US" sz="1600">
              <a:latin typeface="Tahoma" charset="0"/>
              <a:ea typeface="ＭＳ Ｐゴシック" charset="0"/>
              <a:cs typeface="ＭＳ Ｐゴシック" charset="0"/>
            </a:endParaRP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1600200" cy="1512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6"/>
          <p:cNvPicPr>
            <a:picLocks noChangeAspect="1" noChangeArrowheads="1"/>
          </p:cNvPicPr>
          <p:nvPr/>
        </p:nvPicPr>
        <p:blipFill>
          <a:blip r:embed="rId5">
            <a:extLst>
              <a:ext uri="{28A0092B-C50C-407E-A947-70E740481C1C}">
                <a14:useLocalDpi xmlns:a14="http://schemas.microsoft.com/office/drawing/2010/main" val="0"/>
              </a:ext>
            </a:extLst>
          </a:blip>
          <a:srcRect l="2800"/>
          <a:stretch>
            <a:fillRect/>
          </a:stretch>
        </p:blipFill>
        <p:spPr bwMode="auto">
          <a:xfrm>
            <a:off x="7543800" y="0"/>
            <a:ext cx="1600200" cy="15001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7"/>
          <p:cNvPicPr>
            <a:picLocks noChangeAspect="1" noChangeArrowheads="1"/>
          </p:cNvPicPr>
          <p:nvPr/>
        </p:nvPicPr>
        <p:blipFill>
          <a:blip r:embed="rId6">
            <a:extLst>
              <a:ext uri="{28A0092B-C50C-407E-A947-70E740481C1C}">
                <a14:useLocalDpi xmlns:a14="http://schemas.microsoft.com/office/drawing/2010/main" val="0"/>
              </a:ext>
            </a:extLst>
          </a:blip>
          <a:srcRect b="17503"/>
          <a:stretch>
            <a:fillRect/>
          </a:stretch>
        </p:blipFill>
        <p:spPr bwMode="auto">
          <a:xfrm>
            <a:off x="5943600" y="1524000"/>
            <a:ext cx="2438400" cy="1503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9324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304800"/>
            <a:ext cx="7772400" cy="1143000"/>
          </a:xfrm>
        </p:spPr>
        <p:txBody>
          <a:bodyPr/>
          <a:lstStyle/>
          <a:p>
            <a:r>
              <a:rPr lang="en-US">
                <a:solidFill>
                  <a:srgbClr val="000000"/>
                </a:solidFill>
                <a:latin typeface="Verdana" charset="0"/>
                <a:ea typeface="ＭＳ Ｐゴシック" charset="0"/>
                <a:cs typeface="ＭＳ Ｐゴシック" charset="0"/>
              </a:rPr>
              <a:t>Sequence alignment</a:t>
            </a:r>
          </a:p>
        </p:txBody>
      </p:sp>
      <p:sp>
        <p:nvSpPr>
          <p:cNvPr id="75779" name="Rectangle 3"/>
          <p:cNvSpPr>
            <a:spLocks noGrp="1" noChangeArrowheads="1"/>
          </p:cNvSpPr>
          <p:nvPr>
            <p:ph type="body" idx="1"/>
          </p:nvPr>
        </p:nvSpPr>
        <p:spPr>
          <a:xfrm>
            <a:off x="609600" y="1447800"/>
            <a:ext cx="7772400" cy="4495800"/>
          </a:xfrm>
        </p:spPr>
        <p:txBody>
          <a:bodyPr/>
          <a:lstStyle/>
          <a:p>
            <a:pPr>
              <a:lnSpc>
                <a:spcPct val="90000"/>
              </a:lnSpc>
              <a:buFontTx/>
              <a:buNone/>
            </a:pPr>
            <a:r>
              <a:rPr lang="es-ES_tradnl" sz="2000">
                <a:latin typeface="Tahoma" charset="0"/>
                <a:ea typeface="ＭＳ Ｐゴシック" charset="0"/>
                <a:cs typeface="ＭＳ Ｐゴシック" charset="0"/>
              </a:rPr>
              <a:t>    </a:t>
            </a:r>
            <a:r>
              <a:rPr lang="es-ES_tradnl" sz="2400">
                <a:latin typeface="Tahoma" charset="0"/>
                <a:ea typeface="ＭＳ Ｐゴシック" charset="0"/>
                <a:cs typeface="ＭＳ Ｐゴシック" charset="0"/>
              </a:rPr>
              <a:t>The substitution matrices provided a model under which the concept of optimal alignment could be formalized, and computed. The optimal alignment between two sequences is the alignment that maximizes the sum of the amino acid substitution values at each aligned position.</a:t>
            </a:r>
          </a:p>
          <a:p>
            <a:pPr>
              <a:lnSpc>
                <a:spcPct val="90000"/>
              </a:lnSpc>
              <a:buFontTx/>
              <a:buNone/>
            </a:pPr>
            <a:endParaRPr lang="en-US">
              <a:latin typeface="Tahoma" charset="0"/>
              <a:ea typeface="ＭＳ Ｐゴシック" charset="0"/>
              <a:cs typeface="ＭＳ Ｐゴシック" charset="0"/>
            </a:endParaRPr>
          </a:p>
          <a:p>
            <a:pPr>
              <a:lnSpc>
                <a:spcPct val="90000"/>
              </a:lnSpc>
              <a:buFontTx/>
              <a:buNone/>
            </a:pPr>
            <a:r>
              <a:rPr lang="en-US">
                <a:latin typeface="Courier" charset="0"/>
                <a:ea typeface="ＭＳ Ｐゴシック" charset="0"/>
                <a:cs typeface="ＭＳ Ｐゴシック" charset="0"/>
              </a:rPr>
              <a:t> A R N D C Q      A R N D C Q  </a:t>
            </a:r>
          </a:p>
          <a:p>
            <a:pPr>
              <a:lnSpc>
                <a:spcPct val="90000"/>
              </a:lnSpc>
              <a:buFontTx/>
              <a:buNone/>
            </a:pPr>
            <a:r>
              <a:rPr lang="en-US">
                <a:latin typeface="Courier" charset="0"/>
                <a:ea typeface="ＭＳ Ｐゴシック" charset="0"/>
                <a:cs typeface="ＭＳ Ｐゴシック" charset="0"/>
              </a:rPr>
              <a:t> S K - E A E      - S K E A E </a:t>
            </a:r>
          </a:p>
          <a:p>
            <a:pPr>
              <a:lnSpc>
                <a:spcPct val="90000"/>
              </a:lnSpc>
              <a:buFontTx/>
              <a:buNone/>
            </a:pPr>
            <a:r>
              <a:rPr lang="en-US">
                <a:latin typeface="Courier" charset="0"/>
                <a:ea typeface="ＭＳ Ｐゴシック" charset="0"/>
                <a:cs typeface="ＭＳ Ｐゴシック" charset="0"/>
              </a:rPr>
              <a:t>+1+3-1+3-2+2=6   -1+0+1+3-2+2=3</a:t>
            </a:r>
          </a:p>
        </p:txBody>
      </p:sp>
    </p:spTree>
    <p:extLst>
      <p:ext uri="{BB962C8B-B14F-4D97-AF65-F5344CB8AC3E}">
        <p14:creationId xmlns:p14="http://schemas.microsoft.com/office/powerpoint/2010/main" val="3294303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152400" y="1066800"/>
            <a:ext cx="6629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rPr>
              <a:t>The total number of possible alignments between two sequences of length 100 is approximately 10</a:t>
            </a:r>
            <a:r>
              <a:rPr lang="en-US" sz="2400" baseline="30000" dirty="0">
                <a:solidFill>
                  <a:srgbClr val="000000"/>
                </a:solidFill>
                <a:latin typeface="Arial" charset="0"/>
              </a:rPr>
              <a:t>200</a:t>
            </a:r>
            <a:r>
              <a:rPr lang="en-US" sz="2400" dirty="0">
                <a:solidFill>
                  <a:srgbClr val="000000"/>
                </a:solidFill>
                <a:latin typeface="Arial" charset="0"/>
              </a:rPr>
              <a:t>.</a:t>
            </a:r>
          </a:p>
          <a:p>
            <a:endParaRPr lang="en-US" sz="2400" dirty="0">
              <a:solidFill>
                <a:srgbClr val="000000"/>
              </a:solidFill>
              <a:latin typeface="Arial" charset="0"/>
            </a:endParaRPr>
          </a:p>
          <a:p>
            <a:r>
              <a:rPr lang="en-US" sz="2400" dirty="0">
                <a:solidFill>
                  <a:srgbClr val="000000"/>
                </a:solidFill>
                <a:latin typeface="Arial" charset="0"/>
              </a:rPr>
              <a:t>With </a:t>
            </a:r>
            <a:r>
              <a:rPr lang="en-US" sz="2400" b="1" dirty="0">
                <a:solidFill>
                  <a:srgbClr val="000000"/>
                </a:solidFill>
                <a:latin typeface="Arial" charset="0"/>
              </a:rPr>
              <a:t>DP</a:t>
            </a:r>
            <a:r>
              <a:rPr lang="en-US" sz="2400" dirty="0">
                <a:solidFill>
                  <a:srgbClr val="000000"/>
                </a:solidFill>
                <a:latin typeface="Arial" charset="0"/>
              </a:rPr>
              <a:t> the number of operations required to obtain the optimal alignment is </a:t>
            </a:r>
            <a:r>
              <a:rPr lang="en-US" sz="2400" dirty="0" err="1">
                <a:solidFill>
                  <a:srgbClr val="000000"/>
                </a:solidFill>
                <a:latin typeface="Arial" charset="0"/>
              </a:rPr>
              <a:t>aproximately</a:t>
            </a:r>
            <a:r>
              <a:rPr lang="en-US" sz="2400" dirty="0">
                <a:solidFill>
                  <a:srgbClr val="000000"/>
                </a:solidFill>
                <a:latin typeface="Arial" charset="0"/>
              </a:rPr>
              <a:t> 3x100</a:t>
            </a:r>
            <a:r>
              <a:rPr lang="en-US" sz="2400" baseline="30000" dirty="0">
                <a:solidFill>
                  <a:srgbClr val="000000"/>
                </a:solidFill>
                <a:latin typeface="Arial" charset="0"/>
              </a:rPr>
              <a:t>2</a:t>
            </a:r>
          </a:p>
        </p:txBody>
      </p:sp>
      <p:sp>
        <p:nvSpPr>
          <p:cNvPr id="77827" name="Rectangle 4"/>
          <p:cNvSpPr>
            <a:spLocks noChangeArrowheads="1"/>
          </p:cNvSpPr>
          <p:nvPr/>
        </p:nvSpPr>
        <p:spPr bwMode="auto">
          <a:xfrm>
            <a:off x="3352800" y="5111750"/>
            <a:ext cx="57912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sz="1000">
                <a:solidFill>
                  <a:schemeClr val="bg1"/>
                </a:solidFill>
                <a:latin typeface="Courier New" charset="0"/>
              </a:rPr>
              <a:t>Query: 25 </a:t>
            </a:r>
            <a:r>
              <a:rPr lang="es-ES" sz="900">
                <a:solidFill>
                  <a:schemeClr val="bg1"/>
                </a:solidFill>
                <a:latin typeface="Courier New" charset="0"/>
              </a:rPr>
              <a:t>IPREVIERLARSQIHSIRDLQRLLEIDSVGSEDSLDTSLRAHGVHATKHVPEKRPLPIRR 84</a:t>
            </a:r>
          </a:p>
          <a:p>
            <a:pPr eaLnBrk="1" hangingPunct="1"/>
            <a:r>
              <a:rPr lang="es-ES" sz="900">
                <a:solidFill>
                  <a:schemeClr val="bg1"/>
                </a:solidFill>
                <a:latin typeface="Courier New" charset="0"/>
              </a:rPr>
              <a:t>           IP E+ + L+   I S  DLQRLL+ DS G ED  +  L     H+   +        R </a:t>
            </a:r>
          </a:p>
          <a:p>
            <a:pPr eaLnBrk="1" hangingPunct="1"/>
            <a:r>
              <a:rPr lang="es-ES" sz="900">
                <a:solidFill>
                  <a:schemeClr val="bg1"/>
                </a:solidFill>
                <a:latin typeface="Courier New" charset="0"/>
              </a:rPr>
              <a:t>Sbjct: 10  IPEELYKMLSGHSIRSFDDLQRLLQGDS-GKEDGAELDLNMTRSHSGGELESLA----RG 64</a:t>
            </a:r>
          </a:p>
          <a:p>
            <a:pPr eaLnBrk="1" hangingPunct="1"/>
            <a:endParaRPr lang="es-ES" sz="900">
              <a:solidFill>
                <a:schemeClr val="bg1"/>
              </a:solidFill>
              <a:latin typeface="Courier New" charset="0"/>
            </a:endParaRPr>
          </a:p>
          <a:p>
            <a:pPr eaLnBrk="1" hangingPunct="1"/>
            <a:endParaRPr lang="es-ES" sz="900">
              <a:solidFill>
                <a:schemeClr val="bg1"/>
              </a:solidFill>
              <a:latin typeface="Courier New" charset="0"/>
            </a:endParaRPr>
          </a:p>
          <a:p>
            <a:pPr eaLnBrk="1" hangingPunct="1"/>
            <a:r>
              <a:rPr lang="es-ES" sz="900">
                <a:solidFill>
                  <a:schemeClr val="bg1"/>
                </a:solidFill>
                <a:latin typeface="Courier New" charset="0"/>
              </a:rPr>
              <a:t>Query: 85  KRSI------EEAVPAVCKTRTVIYEIPRSQVDPTSANFLIWPPCVEVKRCTGCCNTSSV 138</a:t>
            </a:r>
          </a:p>
          <a:p>
            <a:pPr eaLnBrk="1" hangingPunct="1"/>
            <a:r>
              <a:rPr lang="es-ES" sz="900">
                <a:solidFill>
                  <a:schemeClr val="bg1"/>
                </a:solidFill>
                <a:latin typeface="Courier New" charset="0"/>
              </a:rPr>
              <a:t>           KRS+      E A+ A CKTRT ++EI R  +D T+ANFL+WPPCVEV+RC+GCCN  +V</a:t>
            </a:r>
          </a:p>
          <a:p>
            <a:pPr eaLnBrk="1" hangingPunct="1"/>
            <a:r>
              <a:rPr lang="es-ES" sz="900">
                <a:solidFill>
                  <a:schemeClr val="bg1"/>
                </a:solidFill>
                <a:latin typeface="Courier New" charset="0"/>
              </a:rPr>
              <a:t>Sbjct: 65  KRSLGSLSVAEPAMIAECKTRTEVFEISRRLIDRTNANFLVWPPCVEVQRCSGCCNNRNV 124</a:t>
            </a:r>
          </a:p>
          <a:p>
            <a:pPr eaLnBrk="1" hangingPunct="1"/>
            <a:endParaRPr lang="es-ES" sz="900">
              <a:solidFill>
                <a:schemeClr val="bg1"/>
              </a:solidFill>
              <a:latin typeface="Courier New" charset="0"/>
            </a:endParaRPr>
          </a:p>
          <a:p>
            <a:pPr eaLnBrk="1" hangingPunct="1"/>
            <a:r>
              <a:rPr lang="es-ES" sz="900">
                <a:solidFill>
                  <a:schemeClr val="bg1"/>
                </a:solidFill>
                <a:latin typeface="Courier New" charset="0"/>
              </a:rPr>
              <a:t>Query: 139 KCQPSRVHHRSVKVAKVEYVRKKPKLKEVQVRLEEHLECAC 179</a:t>
            </a:r>
          </a:p>
          <a:p>
            <a:pPr eaLnBrk="1" hangingPunct="1"/>
            <a:r>
              <a:rPr lang="es-ES" sz="900">
                <a:solidFill>
                  <a:schemeClr val="bg1"/>
                </a:solidFill>
                <a:latin typeface="Courier New" charset="0"/>
              </a:rPr>
              <a:t>           +C+P++V  R V+V K+E VRKKP  K+  V LE+HL C C</a:t>
            </a:r>
          </a:p>
          <a:p>
            <a:pPr eaLnBrk="1" hangingPunct="1"/>
            <a:r>
              <a:rPr lang="es-ES" sz="900">
                <a:solidFill>
                  <a:schemeClr val="bg1"/>
                </a:solidFill>
                <a:latin typeface="Courier New" charset="0"/>
              </a:rPr>
              <a:t>Sbjct: 125 QCRPTQVQLRPVQVRKIEIVRKKPIFKKATVTLEDHLACKC 165</a:t>
            </a:r>
            <a:endParaRPr lang="es-ES" sz="900">
              <a:latin typeface="Courier New" charset="0"/>
            </a:endParaRPr>
          </a:p>
        </p:txBody>
      </p:sp>
      <p:pic>
        <p:nvPicPr>
          <p:cNvPr id="77828" name="Picture 5" descr="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0463"/>
            <a:ext cx="3856038"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6"/>
          <p:cNvSpPr>
            <a:spLocks noChangeArrowheads="1"/>
          </p:cNvSpPr>
          <p:nvPr/>
        </p:nvSpPr>
        <p:spPr bwMode="auto">
          <a:xfrm>
            <a:off x="4508343" y="4537075"/>
            <a:ext cx="39497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spcBef>
                <a:spcPct val="50000"/>
              </a:spcBef>
            </a:pPr>
            <a:r>
              <a:rPr lang="es-ES_tradnl" sz="2000" b="1" dirty="0">
                <a:solidFill>
                  <a:srgbClr val="000000"/>
                </a:solidFill>
              </a:rPr>
              <a:t>DYNAMIC PROGRAMMING,</a:t>
            </a:r>
          </a:p>
          <a:p>
            <a:pPr eaLnBrk="1" hangingPunct="1">
              <a:lnSpc>
                <a:spcPct val="80000"/>
              </a:lnSpc>
              <a:spcBef>
                <a:spcPct val="50000"/>
              </a:spcBef>
            </a:pPr>
            <a:r>
              <a:rPr lang="es-ES_tradnl" sz="2000" b="1" dirty="0" err="1">
                <a:solidFill>
                  <a:srgbClr val="000000"/>
                </a:solidFill>
              </a:rPr>
              <a:t>Nedleman</a:t>
            </a:r>
            <a:r>
              <a:rPr lang="es-ES_tradnl" sz="2000" b="1" dirty="0">
                <a:solidFill>
                  <a:srgbClr val="000000"/>
                </a:solidFill>
              </a:rPr>
              <a:t> and </a:t>
            </a:r>
            <a:r>
              <a:rPr lang="es-ES_tradnl" sz="2000" b="1" dirty="0" err="1">
                <a:solidFill>
                  <a:srgbClr val="000000"/>
                </a:solidFill>
              </a:rPr>
              <a:t>Wunsch</a:t>
            </a:r>
            <a:r>
              <a:rPr lang="es-ES_tradnl" sz="2000" b="1" dirty="0">
                <a:solidFill>
                  <a:srgbClr val="000000"/>
                </a:solidFill>
              </a:rPr>
              <a:t>, 1970</a:t>
            </a:r>
          </a:p>
          <a:p>
            <a:pPr eaLnBrk="1" hangingPunct="1">
              <a:lnSpc>
                <a:spcPct val="80000"/>
              </a:lnSpc>
              <a:spcBef>
                <a:spcPct val="50000"/>
              </a:spcBef>
            </a:pPr>
            <a:r>
              <a:rPr lang="es-ES_tradnl" sz="2000" b="1" dirty="0">
                <a:solidFill>
                  <a:srgbClr val="000000"/>
                </a:solidFill>
              </a:rPr>
              <a:t>Smith and </a:t>
            </a:r>
            <a:r>
              <a:rPr lang="es-ES_tradnl" sz="2000" b="1" dirty="0" err="1">
                <a:solidFill>
                  <a:srgbClr val="000000"/>
                </a:solidFill>
              </a:rPr>
              <a:t>Waterman</a:t>
            </a:r>
            <a:r>
              <a:rPr lang="es-ES_tradnl" sz="2000" b="1" dirty="0">
                <a:solidFill>
                  <a:srgbClr val="000000"/>
                </a:solidFill>
              </a:rPr>
              <a:t>, 1981</a:t>
            </a:r>
          </a:p>
        </p:txBody>
      </p:sp>
      <p:sp>
        <p:nvSpPr>
          <p:cNvPr id="77830" name="Rectangle 7"/>
          <p:cNvSpPr>
            <a:spLocks noChangeArrowheads="1"/>
          </p:cNvSpPr>
          <p:nvPr/>
        </p:nvSpPr>
        <p:spPr bwMode="auto">
          <a:xfrm>
            <a:off x="0" y="152400"/>
            <a:ext cx="9142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4000">
                <a:solidFill>
                  <a:srgbClr val="000000"/>
                </a:solidFill>
                <a:latin typeface="Verdana" charset="0"/>
              </a:rPr>
              <a:t>70</a:t>
            </a:r>
            <a:r>
              <a:rPr lang="ja-JP" altLang="en-US" sz="4000">
                <a:solidFill>
                  <a:srgbClr val="000000"/>
                </a:solidFill>
                <a:latin typeface="Verdana" charset="0"/>
              </a:rPr>
              <a:t>’</a:t>
            </a:r>
            <a:r>
              <a:rPr lang="en-US" sz="4000">
                <a:solidFill>
                  <a:srgbClr val="000000"/>
                </a:solidFill>
                <a:latin typeface="Verdana" charset="0"/>
              </a:rPr>
              <a:t>s: Optimal sequence alignment</a:t>
            </a:r>
            <a:endParaRPr lang="es-ES" i="1">
              <a:solidFill>
                <a:srgbClr val="000000"/>
              </a:solidFill>
            </a:endParaRPr>
          </a:p>
        </p:txBody>
      </p:sp>
      <p:pic>
        <p:nvPicPr>
          <p:cNvPr id="77831" name="Picture 8" descr="smith_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38" y="1219200"/>
            <a:ext cx="16462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Rectangle 9"/>
          <p:cNvSpPr>
            <a:spLocks noChangeArrowheads="1"/>
          </p:cNvSpPr>
          <p:nvPr/>
        </p:nvSpPr>
        <p:spPr bwMode="auto">
          <a:xfrm>
            <a:off x="2333625" y="2840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Tree>
    <p:extLst>
      <p:ext uri="{BB962C8B-B14F-4D97-AF65-F5344CB8AC3E}">
        <p14:creationId xmlns:p14="http://schemas.microsoft.com/office/powerpoint/2010/main" val="36632548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ideoxy"/>
          <p:cNvPicPr>
            <a:picLocks noChangeAspect="1" noChangeArrowheads="1"/>
          </p:cNvPicPr>
          <p:nvPr/>
        </p:nvPicPr>
        <p:blipFill>
          <a:blip r:embed="rId3">
            <a:extLst>
              <a:ext uri="{28A0092B-C50C-407E-A947-70E740481C1C}">
                <a14:useLocalDpi xmlns:a14="http://schemas.microsoft.com/office/drawing/2010/main" val="0"/>
              </a:ext>
            </a:extLst>
          </a:blip>
          <a:srcRect t="5333"/>
          <a:stretch>
            <a:fillRect/>
          </a:stretch>
        </p:blipFill>
        <p:spPr bwMode="auto">
          <a:xfrm>
            <a:off x="6705600" y="1066800"/>
            <a:ext cx="22653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5"/>
          <p:cNvSpPr>
            <a:spLocks noChangeArrowheads="1"/>
          </p:cNvSpPr>
          <p:nvPr/>
        </p:nvSpPr>
        <p:spPr bwMode="auto">
          <a:xfrm>
            <a:off x="0" y="0"/>
            <a:ext cx="7199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4000">
                <a:solidFill>
                  <a:srgbClr val="000000"/>
                </a:solidFill>
                <a:latin typeface="Verdana" charset="0"/>
              </a:rPr>
              <a:t>mid70</a:t>
            </a:r>
            <a:r>
              <a:rPr lang="ja-JP" altLang="en-US" sz="4000">
                <a:solidFill>
                  <a:srgbClr val="000000"/>
                </a:solidFill>
                <a:latin typeface="Verdana" charset="0"/>
              </a:rPr>
              <a:t>’</a:t>
            </a:r>
            <a:r>
              <a:rPr lang="en-US" sz="4000">
                <a:solidFill>
                  <a:srgbClr val="000000"/>
                </a:solidFill>
                <a:latin typeface="Verdana" charset="0"/>
              </a:rPr>
              <a:t>s: DNA sequencing, </a:t>
            </a:r>
          </a:p>
          <a:p>
            <a:pPr eaLnBrk="1" hangingPunct="1"/>
            <a:r>
              <a:rPr lang="en-US" sz="4000">
                <a:solidFill>
                  <a:srgbClr val="000000"/>
                </a:solidFill>
                <a:latin typeface="Verdana" charset="0"/>
              </a:rPr>
              <a:t>Sanger. Maxam and Gilbert</a:t>
            </a:r>
          </a:p>
          <a:p>
            <a:pPr eaLnBrk="1" hangingPunct="1"/>
            <a:endParaRPr lang="es-ES" i="1">
              <a:solidFill>
                <a:srgbClr val="000000"/>
              </a:solidFill>
            </a:endParaRPr>
          </a:p>
        </p:txBody>
      </p:sp>
      <p:sp>
        <p:nvSpPr>
          <p:cNvPr id="79876" name="Rectangle 6"/>
          <p:cNvSpPr>
            <a:spLocks noChangeArrowheads="1"/>
          </p:cNvSpPr>
          <p:nvPr/>
        </p:nvSpPr>
        <p:spPr bwMode="auto">
          <a:xfrm>
            <a:off x="152400" y="2286000"/>
            <a:ext cx="64770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_tradnl" sz="2800">
                <a:solidFill>
                  <a:srgbClr val="000000"/>
                </a:solidFill>
              </a:rPr>
              <a:t>By the end of the sixties, hundreds of proteins had been sequenced, but the sequencing on nucleic acids remained elusive</a:t>
            </a:r>
          </a:p>
          <a:p>
            <a:pPr eaLnBrk="1" hangingPunct="1"/>
            <a:endParaRPr lang="es-ES_tradnl" sz="2800">
              <a:solidFill>
                <a:srgbClr val="000000"/>
              </a:solidFill>
            </a:endParaRPr>
          </a:p>
          <a:p>
            <a:pPr eaLnBrk="1" hangingPunct="1"/>
            <a:r>
              <a:rPr lang="es-ES_tradnl" sz="2800">
                <a:solidFill>
                  <a:srgbClr val="000000"/>
                </a:solidFill>
              </a:rPr>
              <a:t>	Sanger (Cambridge)</a:t>
            </a:r>
          </a:p>
          <a:p>
            <a:pPr eaLnBrk="1" hangingPunct="1"/>
            <a:r>
              <a:rPr lang="es-ES_tradnl" sz="2800">
                <a:solidFill>
                  <a:srgbClr val="000000"/>
                </a:solidFill>
              </a:rPr>
              <a:t>	Maxam and Gilbert (Harvard)</a:t>
            </a:r>
            <a:endParaRPr lang="es-ES" sz="2000">
              <a:solidFill>
                <a:srgbClr val="000000"/>
              </a:solidFill>
            </a:endParaRPr>
          </a:p>
        </p:txBody>
      </p:sp>
    </p:spTree>
    <p:extLst>
      <p:ext uri="{BB962C8B-B14F-4D97-AF65-F5344CB8AC3E}">
        <p14:creationId xmlns:p14="http://schemas.microsoft.com/office/powerpoint/2010/main" val="9984101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pic>
        <p:nvPicPr>
          <p:cNvPr id="81923" name="Picture 3" descr="1970-arp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8115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lg-internet-poster-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828800"/>
            <a:ext cx="51054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p:cNvSpPr>
            <a:spLocks noChangeArrowheads="1"/>
          </p:cNvSpPr>
          <p:nvPr/>
        </p:nvSpPr>
        <p:spPr bwMode="auto">
          <a:xfrm>
            <a:off x="153988" y="152400"/>
            <a:ext cx="84947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4000">
                <a:solidFill>
                  <a:srgbClr val="000000"/>
                </a:solidFill>
                <a:latin typeface="Verdana" charset="0"/>
              </a:rPr>
              <a:t>Anys 70: Internet. </a:t>
            </a:r>
          </a:p>
          <a:p>
            <a:pPr algn="ctr" eaLnBrk="1" hangingPunct="1"/>
            <a:r>
              <a:rPr lang="en-US" sz="3600">
                <a:solidFill>
                  <a:srgbClr val="000000"/>
                </a:solidFill>
                <a:latin typeface="Verdana" charset="0"/>
              </a:rPr>
              <a:t>Advanced Research Projects Agency</a:t>
            </a:r>
            <a:endParaRPr lang="en-US" sz="4000">
              <a:solidFill>
                <a:srgbClr val="000000"/>
              </a:solidFill>
              <a:latin typeface="Verdana" charset="0"/>
            </a:endParaRPr>
          </a:p>
        </p:txBody>
      </p:sp>
    </p:spTree>
    <p:extLst>
      <p:ext uri="{BB962C8B-B14F-4D97-AF65-F5344CB8AC3E}">
        <p14:creationId xmlns:p14="http://schemas.microsoft.com/office/powerpoint/2010/main" val="16248703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11125" y="896799"/>
            <a:ext cx="9445625" cy="63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 sz="1100" b="1" dirty="0">
                <a:solidFill>
                  <a:srgbClr val="000000"/>
                </a:solidFill>
                <a:latin typeface="Courier New" charset="0"/>
              </a:rPr>
              <a:t>gagttttatcgcttccatgacgcagaagttaacactttcggatatttctgatgagtcgaaaaattatcttgataaagcaggaattactactgcttgtttacgaattaaatcgaagtggactgctggcggaaaatgagaaaattcgacctatccttgcgcagctcgagaagctcttactttgcgacctttcgccatcaactaacgattctgtcaaaaactgacgcgttggatgaggagaagtggcttaatatgcttggcacgttcgtcaaggactggtttagatatgagtcacattttgttcatggtagagattctcttgttgacattttaaaagagcgtggattactatctgagtccgatgctgttcaaccactaataggtaagaaatcatgagtcaagttactgaacaatccgtacgtttccagaccgctttggcctctattaagctcattcaggcttctgccgttttggatttaaccgaagatgatttcgattttctgacgagtaacaaagtttggattgctactgaccgctctcgtgctcgtcgctgcgttgaggcttgcgtttatggtacgctggactttgtgggataccctcgctttcctgctcctgttgagtttattgctgccgtcattgcttattatgttcatcccgtcaacattcaaacggcctgtctcatcatggaaggcgctgaatttacggaaaacattattaatggcgtcgagcgtccggttaaagccgctgaattgttcgcgtttaccttgcgtgtacgcgcaggaaacactgacgttcttactgacgcagaagaaaacgtgcgtcaaaaattacgtgcggaaggagtgatgtaatgtctaaaggtaaaaaacgttctggcgctcgccctggtcgtccgcagccgttgcgaggtactaaaggcaagcgtaaaggcgctcgtctttggtatgtaggtggtcaacaattttaattgcaggggcttcggccccttacttgaggataaattatgtctaatattcaaactggcgccgagcgtatgccgcatgacctttcccatcttggcttccttgctggtcagattggtcgtcttattaccatttcaactactccggttatcgctggcgactccttcgagatggacgccgttggcgctctccgtctttctccattgcgtcgtggccttgctattgactctactgtagacatttttactttttatgtccctcatcgtcacgtttatggtgaacagtggattaagttcatgaaggatggtgttaatgccactcctctcccgactgttaacactactggttatattgaccatgccgcttttcttggcacgattaaccctgataccaataaaatccctaagcatttgtttcagggttatttgaatatctataacaactattttaaagcgccgtggatgcctgaccgtaccgaggctaaccctaatgagcttaatcaagatgatgctcgttatggtttccgttgctgccatctcaaaaacatttggactgctccgcttcctcctgagactgagctttctcgccaaatgacgacttctaccacatctattgacattatgggtctgcaagctgcttatgctaatttgcatactgaccaagaacgtgattacttcatgcagcgttaccatgatgttatttcttcatttggaggtaaaacctcttatgacgctgacaaccgtcctttacttgtcatgcgctctaatctctgggcatctggctatgatgttgatggaactgaccaaacgtcgttaggccagttttctggtcgtgttcaacagacctataaacattctgtgccgcgtttctttgttcctgagcatggcactatgtttactcttgcgcttgttcgttttccgcctactgcgactaaagagattcagtaccttaacgctaaaggtgctttgacttataccgatattgctggcgaccctgttttgtatggcaacttgccgccgcgtgaaatttctatgaaggatgttttccgttctggtgattcgtctaagaagtttaagattgctgagggtcagtggtatcgttatgcgccttcgtatgtttctcctgcttatcaccttcttgaaggcttcccattcattcaggaaccgccttctggtgatttgcaagaacgcgtacttattcgccaccatgattatgaccagtgtttccagtccgttcagttgttgcagtggaatagtcaggttaaatttaatgtgaccgtttatcgcaatctgccgaccactcgcgattcaatcatgacttcgtgataaaagattgagtgtgaggttataacgccgaagcggtaaaaattttaatttttgccgctgaggggttgaccaagcgaagcgcggtaggttttctgcttaggagtttaatcatgtttcagacttttatttctcgccataattcaaactttttttctgataagctggttctcacttctgttactccagcttcttcggcacctgttttacagacacctaaagctacatcgtcaacgttatattttgatagtttgacggttaatgctggtaatggtggttttcttcattgcattcagatggatacatctgtcaacgccgctaatcaggttgtttctgttggtgctgatattgcttttgatgccgaccctaaattttttgcctgtttggttcgctttgagtcttcttcggttccgactaccctcccgactgcctatgatgtttatcctttgaatggtcgccatgatggtggttattataccgtcaaggactgtgtgactattgacgtccttccccgtacgccgggcaataacgtttatgttggtttcatggtttggtctaactttaccgctactaaatgccgcggattggtttcgctgaatcaggttattaaagagattatttgtctccagccacttaagtgaggtgatttatgtttggtgctattgctggcggtattgcttctgctcttgctggtggcgccatgtctaaattgtttggaggcggtcaaaaagccgcctccggtggcattcaaggtgatgtgcttgctaccgataacaatactgtaggcatgggtgatgctggtattaaatctgccattcaaggctctaatgttcctaaccctgatgaggccgcccctagttttgtttctggtgctatggctaaagctggtaaaggacttcttgaaggtacgttgcaggctggcacttctgccgtttctgataagttgcttgatttggttggacttggtggcaagtctgccgctgataaaggaaaggatactcgtgattatcttgctgctgcatttcctgagcttaatgcttgggagcgtgctggtgctgatgcttcctctgctggtatggttgacgccggatttgagaatcaaaaagagcttactaaaatgcaactggacaatcagaaagagattgccgagatgcaaaatgagactcaaaaagagattgctggcattcagtcggcgacttcacgccagaatacgaaagaccaggtatatgcacaaaatgagatgcttgcttatcaacagaaggagtctactgctcgcgttgcgtctattatggaaaacaccaatctt</a:t>
            </a:r>
            <a:r>
              <a:rPr lang="es-ES_tradnl" sz="1100" b="1" dirty="0">
                <a:solidFill>
                  <a:srgbClr val="000000"/>
                </a:solidFill>
                <a:latin typeface="Courier New" charset="0"/>
              </a:rPr>
              <a:t>c</a:t>
            </a:r>
            <a:r>
              <a:rPr lang="es-ES" sz="1100" b="1" dirty="0">
                <a:solidFill>
                  <a:srgbClr val="000000"/>
                </a:solidFill>
                <a:latin typeface="Courier New" charset="0"/>
              </a:rPr>
              <a:t>ccaagcaacagcaggtttccgagattatgcgccaaatgcttactcaagctcaaacggctggtcagtattttaccaatgaccaaatcaaagaaatgactcgcaaggttagtgctgaggttgacttagttcatcagcaaacgcagaatcagcggtatggctcttctcatattggcgctactgcaaaggatatttctaatgtcgtcactgatgctgcttctggtgtggttgatatttttcatggtattgataaagctgttgccgatacttggaacaatttctggaaagacggtaaagctgatggtattggctctaatttgtctaggaaataaccgtcaggattgacaccctcccaattgtatgttttcatgcctccaaatcttggaggcttttttatggttcgttcttattacccttctgaatgtcacgctgattattttgactttgag</a:t>
            </a:r>
            <a:endParaRPr lang="es-ES" sz="1100" dirty="0">
              <a:solidFill>
                <a:srgbClr val="000000"/>
              </a:solidFill>
              <a:latin typeface="Courier New" charset="0"/>
            </a:endParaRPr>
          </a:p>
        </p:txBody>
      </p:sp>
      <p:sp>
        <p:nvSpPr>
          <p:cNvPr id="83971" name="Rectangle 3"/>
          <p:cNvSpPr>
            <a:spLocks noChangeArrowheads="1"/>
          </p:cNvSpPr>
          <p:nvPr/>
        </p:nvSpPr>
        <p:spPr bwMode="auto">
          <a:xfrm>
            <a:off x="1435100" y="188913"/>
            <a:ext cx="5963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_tradnl" sz="4000" dirty="0">
                <a:solidFill>
                  <a:srgbClr val="000000"/>
                </a:solidFill>
              </a:rPr>
              <a:t>1977: </a:t>
            </a:r>
            <a:r>
              <a:rPr lang="es-ES_tradnl" sz="4000" dirty="0" smtClean="0">
                <a:solidFill>
                  <a:srgbClr val="000000"/>
                </a:solidFill>
                <a:sym typeface="Symbol" charset="0"/>
              </a:rPr>
              <a:t></a:t>
            </a:r>
            <a:r>
              <a:rPr lang="es-ES_tradnl" sz="4000" dirty="0" smtClean="0">
                <a:solidFill>
                  <a:srgbClr val="000000"/>
                </a:solidFill>
              </a:rPr>
              <a:t> X174 virus </a:t>
            </a:r>
            <a:r>
              <a:rPr lang="es-ES_tradnl" sz="4000" dirty="0" err="1" smtClean="0">
                <a:solidFill>
                  <a:srgbClr val="000000"/>
                </a:solidFill>
              </a:rPr>
              <a:t>genome</a:t>
            </a:r>
            <a:endParaRPr lang="es-ES" sz="4000" dirty="0">
              <a:solidFill>
                <a:srgbClr val="000000"/>
              </a:solidFill>
            </a:endParaRPr>
          </a:p>
        </p:txBody>
      </p:sp>
    </p:spTree>
    <p:extLst>
      <p:ext uri="{BB962C8B-B14F-4D97-AF65-F5344CB8AC3E}">
        <p14:creationId xmlns:p14="http://schemas.microsoft.com/office/powerpoint/2010/main" val="3157607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pc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917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4" descr="LosAla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838200"/>
            <a:ext cx="4953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embl-snow-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605213"/>
            <a:ext cx="49530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6"/>
          <p:cNvSpPr>
            <a:spLocks noChangeArrowheads="1"/>
          </p:cNvSpPr>
          <p:nvPr/>
        </p:nvSpPr>
        <p:spPr bwMode="auto">
          <a:xfrm>
            <a:off x="533400" y="152400"/>
            <a:ext cx="808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_tradnl" sz="4000">
                <a:solidFill>
                  <a:srgbClr val="000000"/>
                </a:solidFill>
              </a:rPr>
              <a:t>1982: the first electronic databases</a:t>
            </a:r>
            <a:endParaRPr lang="es-ES" sz="4000">
              <a:solidFill>
                <a:srgbClr val="000000"/>
              </a:solidFill>
            </a:endParaRPr>
          </a:p>
        </p:txBody>
      </p:sp>
    </p:spTree>
    <p:extLst>
      <p:ext uri="{BB962C8B-B14F-4D97-AF65-F5344CB8AC3E}">
        <p14:creationId xmlns:p14="http://schemas.microsoft.com/office/powerpoint/2010/main" val="4643932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asta2"/>
          <p:cNvPicPr>
            <a:picLocks noChangeAspect="1" noChangeArrowheads="1"/>
          </p:cNvPicPr>
          <p:nvPr/>
        </p:nvPicPr>
        <p:blipFill>
          <a:blip r:embed="rId3">
            <a:extLst>
              <a:ext uri="{28A0092B-C50C-407E-A947-70E740481C1C}">
                <a14:useLocalDpi xmlns:a14="http://schemas.microsoft.com/office/drawing/2010/main" val="0"/>
              </a:ext>
            </a:extLst>
          </a:blip>
          <a:srcRect t="4286" b="50000"/>
          <a:stretch>
            <a:fillRect/>
          </a:stretch>
        </p:blipFill>
        <p:spPr bwMode="auto">
          <a:xfrm>
            <a:off x="4838700" y="3733800"/>
            <a:ext cx="4305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304800" y="1447800"/>
            <a:ext cx="8610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80000"/>
              </a:lnSpc>
              <a:spcBef>
                <a:spcPct val="50000"/>
              </a:spcBef>
            </a:pPr>
            <a:r>
              <a:rPr lang="es-ES_tradnl" b="1">
                <a:solidFill>
                  <a:srgbClr val="000000"/>
                </a:solidFill>
              </a:rPr>
              <a:t>FASTA, </a:t>
            </a:r>
            <a:r>
              <a:rPr lang="es-ES_tradnl">
                <a:solidFill>
                  <a:srgbClr val="000000"/>
                </a:solidFill>
              </a:rPr>
              <a:t>1982: Wilbur and Lipman, 1985: Lipman and Pearson</a:t>
            </a:r>
          </a:p>
          <a:p>
            <a:pPr eaLnBrk="1" hangingPunct="1">
              <a:lnSpc>
                <a:spcPct val="80000"/>
              </a:lnSpc>
              <a:spcBef>
                <a:spcPct val="50000"/>
              </a:spcBef>
            </a:pPr>
            <a:r>
              <a:rPr lang="es-ES_tradnl" b="1">
                <a:solidFill>
                  <a:srgbClr val="000000"/>
                </a:solidFill>
              </a:rPr>
              <a:t>BLAST</a:t>
            </a:r>
            <a:r>
              <a:rPr lang="es-ES_tradnl">
                <a:solidFill>
                  <a:srgbClr val="000000"/>
                </a:solidFill>
              </a:rPr>
              <a:t>, 1990: </a:t>
            </a:r>
            <a:r>
              <a:rPr lang="es-ES">
                <a:solidFill>
                  <a:srgbClr val="000000"/>
                </a:solidFill>
              </a:rPr>
              <a:t>Altschul, Gish, Miller, Myers</a:t>
            </a:r>
            <a:r>
              <a:rPr lang="es-ES_tradnl">
                <a:solidFill>
                  <a:srgbClr val="000000"/>
                </a:solidFill>
              </a:rPr>
              <a:t> and</a:t>
            </a:r>
            <a:r>
              <a:rPr lang="es-ES">
                <a:solidFill>
                  <a:srgbClr val="000000"/>
                </a:solidFill>
              </a:rPr>
              <a:t> Lipman</a:t>
            </a:r>
            <a:endParaRPr lang="es-ES_tradnl">
              <a:solidFill>
                <a:srgbClr val="000000"/>
              </a:solidFill>
            </a:endParaRPr>
          </a:p>
        </p:txBody>
      </p:sp>
      <p:sp>
        <p:nvSpPr>
          <p:cNvPr id="88068" name="Rectangle 4"/>
          <p:cNvSpPr>
            <a:spLocks noGrp="1" noChangeArrowheads="1"/>
          </p:cNvSpPr>
          <p:nvPr>
            <p:ph type="title"/>
          </p:nvPr>
        </p:nvSpPr>
        <p:spPr>
          <a:xfrm>
            <a:off x="0" y="228600"/>
            <a:ext cx="9144000" cy="762000"/>
          </a:xfrm>
          <a:noFill/>
        </p:spPr>
        <p:txBody>
          <a:bodyPr>
            <a:normAutofit fontScale="90000"/>
          </a:bodyPr>
          <a:lstStyle/>
          <a:p>
            <a:r>
              <a:rPr lang="en-US">
                <a:solidFill>
                  <a:srgbClr val="000000"/>
                </a:solidFill>
                <a:latin typeface="Verdana" charset="0"/>
                <a:ea typeface="ＭＳ Ｐゴシック" charset="0"/>
                <a:cs typeface="ＭＳ Ｐゴシック" charset="0"/>
              </a:rPr>
              <a:t>accelerating database searches  </a:t>
            </a:r>
            <a:r>
              <a:rPr lang="en-US" altLang="ja-JP">
                <a:solidFill>
                  <a:srgbClr val="000000"/>
                </a:solidFill>
                <a:latin typeface="Verdana" charset="0"/>
                <a:ea typeface="ＭＳ Ｐゴシック" charset="0"/>
                <a:cs typeface="ＭＳ Ｐゴシック" charset="0"/>
              </a:rPr>
              <a:t>hash methods</a:t>
            </a:r>
            <a:endParaRPr lang="en-US">
              <a:solidFill>
                <a:srgbClr val="000000"/>
              </a:solidFill>
              <a:latin typeface="Verdana" charset="0"/>
              <a:ea typeface="ＭＳ Ｐゴシック" charset="0"/>
              <a:cs typeface="ＭＳ Ｐゴシック" charset="0"/>
            </a:endParaRPr>
          </a:p>
        </p:txBody>
      </p:sp>
      <p:graphicFrame>
        <p:nvGraphicFramePr>
          <p:cNvPr id="994441" name="Group 137"/>
          <p:cNvGraphicFramePr>
            <a:graphicFrameLocks noGrp="1"/>
          </p:cNvGraphicFramePr>
          <p:nvPr/>
        </p:nvGraphicFramePr>
        <p:xfrm>
          <a:off x="381000" y="2971800"/>
          <a:ext cx="5283200" cy="838200"/>
        </p:xfrm>
        <a:graphic>
          <a:graphicData uri="http://schemas.openxmlformats.org/drawingml/2006/table">
            <a:tbl>
              <a:tblPr/>
              <a:tblGrid>
                <a:gridCol w="406400"/>
                <a:gridCol w="406400"/>
                <a:gridCol w="406400"/>
                <a:gridCol w="406400"/>
                <a:gridCol w="406400"/>
                <a:gridCol w="406400"/>
                <a:gridCol w="406400"/>
                <a:gridCol w="406400"/>
                <a:gridCol w="406400"/>
                <a:gridCol w="406400"/>
                <a:gridCol w="406400"/>
                <a:gridCol w="406400"/>
                <a:gridCol w="406400"/>
              </a:tblGrid>
              <a:tr h="39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0000"/>
                          </a:solidFill>
                          <a:effectLst/>
                          <a:latin typeface="Tahoma"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Tahoma" charset="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0000"/>
                          </a:solidFill>
                          <a:effectLst/>
                          <a:latin typeface="Tahoma" charset="0"/>
                        </a:rPr>
                        <a:t>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994505" name="Group 201"/>
          <p:cNvGraphicFramePr>
            <a:graphicFrameLocks noGrp="1"/>
          </p:cNvGraphicFramePr>
          <p:nvPr/>
        </p:nvGraphicFramePr>
        <p:xfrm>
          <a:off x="457200" y="4572000"/>
          <a:ext cx="3886200" cy="915988"/>
        </p:xfrm>
        <a:graphic>
          <a:graphicData uri="http://schemas.openxmlformats.org/drawingml/2006/table">
            <a:tbl>
              <a:tblPr/>
              <a:tblGrid>
                <a:gridCol w="388938"/>
                <a:gridCol w="390525"/>
                <a:gridCol w="384175"/>
                <a:gridCol w="390525"/>
                <a:gridCol w="388937"/>
                <a:gridCol w="342900"/>
                <a:gridCol w="457200"/>
                <a:gridCol w="363538"/>
                <a:gridCol w="390525"/>
                <a:gridCol w="388937"/>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A</a:t>
                      </a:r>
                    </a:p>
                  </a:txBody>
                  <a:tcP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000000"/>
                          </a:solidFill>
                          <a:effectLst/>
                          <a:latin typeface="Tahoma"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000000"/>
                          </a:solidFill>
                          <a:effectLst/>
                          <a:latin typeface="Tahoma" charset="0"/>
                        </a:rPr>
                        <a:t>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Tahoma" charset="0"/>
                        </a:rPr>
                        <a:t>W</a:t>
                      </a: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2</a:t>
                      </a:r>
                      <a:br>
                        <a:rPr kumimoji="0" lang="en-US" sz="1400" b="0" i="0" u="none" strike="noStrike" cap="none" normalizeH="0" baseline="0">
                          <a:ln>
                            <a:noFill/>
                          </a:ln>
                          <a:solidFill>
                            <a:srgbClr val="FD2B2B"/>
                          </a:solidFill>
                          <a:effectLst/>
                          <a:latin typeface="Tahoma" charset="0"/>
                        </a:rPr>
                      </a:br>
                      <a:r>
                        <a:rPr kumimoji="0" lang="en-US" sz="1400" b="0" i="0" u="none" strike="noStrike" cap="none" normalizeH="0" baseline="0">
                          <a:ln>
                            <a:noFill/>
                          </a:ln>
                          <a:solidFill>
                            <a:srgbClr val="FD2B2B"/>
                          </a:solidFill>
                          <a:effectLst/>
                          <a:latin typeface="Tahoma" charset="0"/>
                        </a:rPr>
                        <a:t>6</a:t>
                      </a:r>
                    </a:p>
                  </a:txBody>
                  <a:tcP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D2B2B"/>
                          </a:solidFill>
                          <a:effectLst/>
                          <a:latin typeface="Tahoma" charset="0"/>
                        </a:rPr>
                        <a:t>9</a:t>
                      </a:r>
                      <a:br>
                        <a:rPr kumimoji="0" lang="en-US" sz="1400" b="0" i="0" u="none" strike="noStrike" cap="none" normalizeH="0" baseline="0" dirty="0">
                          <a:ln>
                            <a:noFill/>
                          </a:ln>
                          <a:solidFill>
                            <a:srgbClr val="FD2B2B"/>
                          </a:solidFill>
                          <a:effectLst/>
                          <a:latin typeface="Tahoma" charset="0"/>
                        </a:rPr>
                      </a:br>
                      <a:r>
                        <a:rPr kumimoji="0" lang="en-US" sz="1400" b="0" i="0" u="none" strike="noStrike" cap="none" normalizeH="0" baseline="0" dirty="0">
                          <a:ln>
                            <a:noFill/>
                          </a:ln>
                          <a:solidFill>
                            <a:srgbClr val="FD2B2B"/>
                          </a:solidFill>
                          <a:effectLst/>
                          <a:latin typeface="Tahoma"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5</a:t>
                      </a:r>
                      <a:br>
                        <a:rPr kumimoji="0" lang="en-US" sz="1400" b="0" i="0" u="none" strike="noStrike" cap="none" normalizeH="0" baseline="0">
                          <a:ln>
                            <a:noFill/>
                          </a:ln>
                          <a:solidFill>
                            <a:srgbClr val="FD2B2B"/>
                          </a:solidFill>
                          <a:effectLst/>
                          <a:latin typeface="Tahoma" charset="0"/>
                        </a:rPr>
                      </a:br>
                      <a:r>
                        <a:rPr kumimoji="0" lang="en-US" sz="1400" b="0" i="0" u="none" strike="noStrike" cap="none" normalizeH="0" baseline="0">
                          <a:ln>
                            <a:noFill/>
                          </a:ln>
                          <a:solidFill>
                            <a:srgbClr val="FD2B2B"/>
                          </a:solidFill>
                          <a:effectLst/>
                          <a:latin typeface="Tahoma"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D2B2B"/>
                          </a:solidFill>
                          <a:effectLst/>
                          <a:latin typeface="Tahoma"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D2B2B"/>
                          </a:solidFill>
                          <a:effectLst/>
                          <a:latin typeface="Tahoma" charset="0"/>
                        </a:rPr>
                        <a:t>1</a:t>
                      </a: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88148" name="Text Box 84"/>
          <p:cNvSpPr txBox="1">
            <a:spLocks noChangeArrowheads="1"/>
          </p:cNvSpPr>
          <p:nvPr/>
        </p:nvSpPr>
        <p:spPr bwMode="auto">
          <a:xfrm>
            <a:off x="304800" y="2362200"/>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000000"/>
                </a:solidFill>
              </a:rPr>
              <a:t>Query Sequence</a:t>
            </a:r>
          </a:p>
        </p:txBody>
      </p:sp>
      <p:sp>
        <p:nvSpPr>
          <p:cNvPr id="88149" name="Text Box 85"/>
          <p:cNvSpPr txBox="1">
            <a:spLocks noChangeArrowheads="1"/>
          </p:cNvSpPr>
          <p:nvPr/>
        </p:nvSpPr>
        <p:spPr bwMode="auto">
          <a:xfrm>
            <a:off x="457200" y="3886200"/>
            <a:ext cx="227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000000"/>
                </a:solidFill>
              </a:rPr>
              <a:t>Hash table K=1</a:t>
            </a:r>
          </a:p>
        </p:txBody>
      </p:sp>
      <p:sp>
        <p:nvSpPr>
          <p:cNvPr id="88150" name="Rectangle 86"/>
          <p:cNvSpPr>
            <a:spLocks noChangeArrowheads="1"/>
          </p:cNvSpPr>
          <p:nvPr/>
        </p:nvSpPr>
        <p:spPr bwMode="auto">
          <a:xfrm>
            <a:off x="228600" y="5829300"/>
            <a:ext cx="4754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charset="0"/>
                <a:hlinkClick r:id="rId4"/>
              </a:rPr>
              <a:t>http://www.ccl.rutgers.edu/~ouyang/5020/FASTA-BLAST.ppt</a:t>
            </a:r>
            <a:r>
              <a:rPr lang="en-US" sz="1400">
                <a:solidFill>
                  <a:srgbClr val="000000"/>
                </a:solidFill>
                <a:latin typeface="Times" charset="0"/>
              </a:rPr>
              <a:t>  </a:t>
            </a:r>
            <a:endParaRPr lang="en-US">
              <a:solidFill>
                <a:srgbClr val="000000"/>
              </a:solidFill>
              <a:latin typeface="Times" charset="0"/>
            </a:endParaRPr>
          </a:p>
        </p:txBody>
      </p:sp>
    </p:spTree>
    <p:extLst>
      <p:ext uri="{BB962C8B-B14F-4D97-AF65-F5344CB8AC3E}">
        <p14:creationId xmlns:p14="http://schemas.microsoft.com/office/powerpoint/2010/main" val="9514791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304800" y="1362075"/>
            <a:ext cx="654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_tradnl" sz="1800" b="1">
                <a:solidFill>
                  <a:schemeClr val="bg1"/>
                </a:solidFill>
              </a:rPr>
              <a:t>Search of the Platelet Derived Growth Factor sequence </a:t>
            </a:r>
            <a:endParaRPr lang="es-ES" sz="1800" b="1">
              <a:solidFill>
                <a:schemeClr val="bg1"/>
              </a:solidFill>
            </a:endParaRP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p:cNvSpPr>
            <a:spLocks noGrp="1" noChangeArrowheads="1"/>
          </p:cNvSpPr>
          <p:nvPr>
            <p:ph type="title"/>
          </p:nvPr>
        </p:nvSpPr>
        <p:spPr>
          <a:xfrm>
            <a:off x="0" y="228600"/>
            <a:ext cx="9144000" cy="1371600"/>
          </a:xfrm>
          <a:noFill/>
        </p:spPr>
        <p:txBody>
          <a:bodyPr/>
          <a:lstStyle/>
          <a:p>
            <a:pPr eaLnBrk="1" hangingPunct="1"/>
            <a:r>
              <a:rPr lang="en-US" sz="3600">
                <a:solidFill>
                  <a:srgbClr val="000000"/>
                </a:solidFill>
                <a:latin typeface="Verdana" charset="0"/>
                <a:ea typeface="ＭＳ Ｐゴシック" charset="0"/>
                <a:cs typeface="ＭＳ Ｐゴシック" charset="0"/>
              </a:rPr>
              <a:t>1982, Doolittle: relationship between oncogenes and growth factors</a:t>
            </a:r>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221487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MostCitedPap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505"/>
          <a:stretch>
            <a:fillRect/>
          </a:stretch>
        </p:blipFill>
        <p:spPr>
          <a:xfrm>
            <a:off x="1219200" y="49213"/>
            <a:ext cx="7239000" cy="6808787"/>
          </a:xfrm>
        </p:spPr>
      </p:pic>
    </p:spTree>
    <p:extLst>
      <p:ext uri="{BB962C8B-B14F-4D97-AF65-F5344CB8AC3E}">
        <p14:creationId xmlns:p14="http://schemas.microsoft.com/office/powerpoint/2010/main" val="28493656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52400"/>
            <a:ext cx="8915400" cy="838200"/>
          </a:xfrm>
        </p:spPr>
        <p:txBody>
          <a:bodyPr/>
          <a:lstStyle/>
          <a:p>
            <a:r>
              <a:rPr lang="en-US" sz="4000">
                <a:solidFill>
                  <a:schemeClr val="tx1"/>
                </a:solidFill>
                <a:latin typeface="Verdana" charset="0"/>
                <a:ea typeface="ＭＳ Ｐゴシック" charset="0"/>
                <a:cs typeface="ＭＳ Ｐゴシック" charset="0"/>
              </a:rPr>
              <a:t>1990:The human genome project</a:t>
            </a:r>
            <a:endParaRPr lang="en-US">
              <a:solidFill>
                <a:schemeClr val="tx1"/>
              </a:solidFill>
              <a:latin typeface="Verdana" charset="0"/>
              <a:ea typeface="ＭＳ Ｐゴシック" charset="0"/>
              <a:cs typeface="ＭＳ Ｐゴシック" charset="0"/>
            </a:endParaRPr>
          </a:p>
        </p:txBody>
      </p:sp>
      <p:sp>
        <p:nvSpPr>
          <p:cNvPr id="94211" name="Rectangle 3"/>
          <p:cNvSpPr>
            <a:spLocks noGrp="1" noChangeArrowheads="1"/>
          </p:cNvSpPr>
          <p:nvPr>
            <p:ph type="body" sz="half" idx="2"/>
          </p:nvPr>
        </p:nvSpPr>
        <p:spPr>
          <a:xfrm>
            <a:off x="4038600" y="1371600"/>
            <a:ext cx="4800600" cy="4953000"/>
          </a:xfrm>
        </p:spPr>
        <p:txBody>
          <a:bodyPr/>
          <a:lstStyle/>
          <a:p>
            <a:pPr marL="0" indent="0">
              <a:lnSpc>
                <a:spcPct val="90000"/>
              </a:lnSpc>
              <a:buFontTx/>
              <a:buNone/>
            </a:pPr>
            <a:r>
              <a:rPr lang="en-US" sz="2000">
                <a:latin typeface="Arial" charset="0"/>
                <a:ea typeface="ＭＳ Ｐゴシック" charset="0"/>
                <a:cs typeface="ＭＳ Ｐゴシック" charset="0"/>
              </a:rPr>
              <a:t>THE HUMAN GENOME PROGRAM (HGP) is producing large quantities of complex map and DNA sequence data. Informatics projects in algorithms, software, and databases are crucial in accumulating and interpreting these data in a robust and automated fashion at genome and sequencing centers</a:t>
            </a:r>
            <a:r>
              <a:rPr lang="en-US" sz="1400">
                <a:latin typeface="Arial" charset="0"/>
                <a:ea typeface="ＭＳ Ｐゴシック" charset="0"/>
                <a:cs typeface="ＭＳ Ｐゴシック" charset="0"/>
              </a:rPr>
              <a:t> </a:t>
            </a:r>
          </a:p>
          <a:p>
            <a:pPr marL="0" indent="0">
              <a:lnSpc>
                <a:spcPct val="90000"/>
              </a:lnSpc>
              <a:buFontTx/>
              <a:buNone/>
            </a:pPr>
            <a:endParaRPr lang="en-US" sz="1400">
              <a:latin typeface="Arial" charset="0"/>
              <a:ea typeface="ＭＳ Ｐゴシック" charset="0"/>
              <a:cs typeface="ＭＳ Ｐゴシック" charset="0"/>
            </a:endParaRPr>
          </a:p>
          <a:p>
            <a:pPr marL="0" indent="0">
              <a:lnSpc>
                <a:spcPct val="90000"/>
              </a:lnSpc>
              <a:buFontTx/>
              <a:buNone/>
            </a:pPr>
            <a:r>
              <a:rPr lang="en-US" sz="2000">
                <a:latin typeface="Arial" charset="0"/>
                <a:ea typeface="ＭＳ Ｐゴシック" charset="0"/>
                <a:cs typeface="ＭＳ Ｐゴシック" charset="0"/>
              </a:rPr>
              <a:t>Computer systems play essential roles in all aspects of genome research, from data acquisition and analysis to data management. </a:t>
            </a:r>
            <a:r>
              <a:rPr lang="en-US" sz="2000" b="1">
                <a:latin typeface="Arial" charset="0"/>
                <a:ea typeface="ＭＳ Ｐゴシック" charset="0"/>
                <a:cs typeface="ＭＳ Ｐゴシック" charset="0"/>
              </a:rPr>
              <a:t>Without powerful computers</a:t>
            </a:r>
            <a:r>
              <a:rPr lang="en-US" sz="2000">
                <a:latin typeface="Arial" charset="0"/>
                <a:ea typeface="ＭＳ Ｐゴシック" charset="0"/>
                <a:cs typeface="ＭＳ Ｐゴシック" charset="0"/>
              </a:rPr>
              <a:t> and appropriately designed data–management systems, high–volume </a:t>
            </a:r>
            <a:r>
              <a:rPr lang="en-US" sz="2000" b="1">
                <a:latin typeface="Arial" charset="0"/>
                <a:ea typeface="ＭＳ Ｐゴシック" charset="0"/>
                <a:cs typeface="ＭＳ Ｐゴシック" charset="0"/>
              </a:rPr>
              <a:t>genome research cannot proceed</a:t>
            </a:r>
            <a:r>
              <a:rPr lang="en-US" sz="20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t>
            </a:r>
          </a:p>
        </p:txBody>
      </p:sp>
      <p:pic>
        <p:nvPicPr>
          <p:cNvPr id="94212" name="Picture 4" descr="882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295400"/>
            <a:ext cx="3762375" cy="5105400"/>
          </a:xfrm>
        </p:spPr>
      </p:pic>
    </p:spTree>
    <p:extLst>
      <p:ext uri="{BB962C8B-B14F-4D97-AF65-F5344CB8AC3E}">
        <p14:creationId xmlns:p14="http://schemas.microsoft.com/office/powerpoint/2010/main" val="22493755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45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371600"/>
            <a:ext cx="5927725" cy="5486400"/>
          </a:xfrm>
        </p:spPr>
      </p:pic>
      <p:pic>
        <p:nvPicPr>
          <p:cNvPr id="266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3" y="0"/>
            <a:ext cx="54816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113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1200"/>
            <a:ext cx="58515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193675" y="914400"/>
            <a:ext cx="89503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s-ES" sz="1600">
                <a:solidFill>
                  <a:schemeClr val="bg1"/>
                </a:solidFill>
              </a:rPr>
              <a:t>This proposal concerns the management of general information about accelerators and experiments at CERN. It discusses the problems of loss of information about complex evolving systems and derives a solution based on a distributed hypertext system</a:t>
            </a:r>
            <a:r>
              <a:rPr lang="es-ES_tradnl" sz="1600">
                <a:solidFill>
                  <a:schemeClr val="bg1"/>
                </a:solidFill>
              </a:rPr>
              <a:t> (Tim Berners-Lee)</a:t>
            </a:r>
            <a:endParaRPr lang="es-ES">
              <a:solidFill>
                <a:schemeClr val="bg1"/>
              </a:solidFill>
              <a:latin typeface="Times New Roman" charset="0"/>
            </a:endParaRPr>
          </a:p>
        </p:txBody>
      </p:sp>
      <p:sp>
        <p:nvSpPr>
          <p:cNvPr id="96260" name="Rectangle 4"/>
          <p:cNvSpPr>
            <a:spLocks noGrp="1" noChangeArrowheads="1"/>
          </p:cNvSpPr>
          <p:nvPr>
            <p:ph type="title"/>
          </p:nvPr>
        </p:nvSpPr>
        <p:spPr>
          <a:xfrm>
            <a:off x="0" y="152400"/>
            <a:ext cx="8915400" cy="838200"/>
          </a:xfrm>
          <a:noFill/>
        </p:spPr>
        <p:txBody>
          <a:bodyPr/>
          <a:lstStyle/>
          <a:p>
            <a:pPr eaLnBrk="1" hangingPunct="1"/>
            <a:r>
              <a:rPr lang="en-US" sz="4000">
                <a:latin typeface="Verdana" charset="0"/>
                <a:ea typeface="ＭＳ Ｐゴシック" charset="0"/>
                <a:cs typeface="ＭＳ Ｐゴシック" charset="0"/>
              </a:rPr>
              <a:t>1990:WWW at CERN</a:t>
            </a:r>
            <a:endParaRPr lang="en-US">
              <a:latin typeface="Verdana" charset="0"/>
              <a:ea typeface="ＭＳ Ｐゴシック" charset="0"/>
              <a:cs typeface="ＭＳ Ｐゴシック" charset="0"/>
            </a:endParaRPr>
          </a:p>
        </p:txBody>
      </p:sp>
    </p:spTree>
    <p:extLst>
      <p:ext uri="{BB962C8B-B14F-4D97-AF65-F5344CB8AC3E}">
        <p14:creationId xmlns:p14="http://schemas.microsoft.com/office/powerpoint/2010/main" val="28312315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381000"/>
            <a:ext cx="9144000" cy="1143000"/>
          </a:xfrm>
        </p:spPr>
        <p:txBody>
          <a:bodyPr/>
          <a:lstStyle/>
          <a:p>
            <a:pPr eaLnBrk="1" hangingPunct="1"/>
            <a:r>
              <a:rPr lang="en-US" sz="4000">
                <a:latin typeface="Verdana" charset="0"/>
                <a:ea typeface="ＭＳ Ｐゴシック" charset="0"/>
                <a:cs typeface="ＭＳ Ｐゴシック" charset="0"/>
              </a:rPr>
              <a:t>Human Genome Project Milestones</a:t>
            </a:r>
            <a:endParaRPr lang="en-US">
              <a:latin typeface="Verdana" charset="0"/>
              <a:ea typeface="ＭＳ Ｐゴシック" charset="0"/>
              <a:cs typeface="ＭＳ Ｐゴシック" charset="0"/>
            </a:endParaRPr>
          </a:p>
        </p:txBody>
      </p:sp>
      <p:pic>
        <p:nvPicPr>
          <p:cNvPr id="98307" name="Picture 3" descr="HumanGenomeTimeLi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70088"/>
            <a:ext cx="9144000" cy="4135437"/>
          </a:xfrm>
        </p:spPr>
      </p:pic>
    </p:spTree>
    <p:extLst>
      <p:ext uri="{BB962C8B-B14F-4D97-AF65-F5344CB8AC3E}">
        <p14:creationId xmlns:p14="http://schemas.microsoft.com/office/powerpoint/2010/main" val="1231645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nature_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114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descr="science_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41322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228600" y="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ca-ES" sz="4000">
                <a:solidFill>
                  <a:schemeClr val="bg1"/>
                </a:solidFill>
              </a:rPr>
              <a:t>2001: la culminaci</a:t>
            </a:r>
            <a:r>
              <a:rPr lang="ca-ES" altLang="ja-JP" sz="4000">
                <a:solidFill>
                  <a:schemeClr val="bg1"/>
                </a:solidFill>
              </a:rPr>
              <a:t>ó del projecte</a:t>
            </a:r>
            <a:endParaRPr lang="en-US" sz="4400">
              <a:solidFill>
                <a:schemeClr val="bg1"/>
              </a:solidFill>
              <a:latin typeface="Verdana" charset="0"/>
            </a:endParaRPr>
          </a:p>
        </p:txBody>
      </p:sp>
    </p:spTree>
    <p:extLst>
      <p:ext uri="{BB962C8B-B14F-4D97-AF65-F5344CB8AC3E}">
        <p14:creationId xmlns:p14="http://schemas.microsoft.com/office/powerpoint/2010/main" val="3743664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2743200"/>
            <a:ext cx="7218363" cy="4114800"/>
          </a:xfrm>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655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0"/>
            <a:ext cx="2743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455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09600" y="0"/>
            <a:ext cx="7772400" cy="1143000"/>
          </a:xfrm>
        </p:spPr>
        <p:txBody>
          <a:bodyPr/>
          <a:lstStyle/>
          <a:p>
            <a:pPr eaLnBrk="1" hangingPunct="1"/>
            <a:r>
              <a:rPr lang="ca-ES" sz="4000">
                <a:solidFill>
                  <a:srgbClr val="666666"/>
                </a:solidFill>
                <a:latin typeface="Tahoma" charset="0"/>
                <a:ea typeface="ＭＳ Ｐゴシック" charset="0"/>
                <a:cs typeface="ＭＳ Ｐゴシック" charset="0"/>
              </a:rPr>
              <a:t>bioinformatics</a:t>
            </a:r>
            <a:endParaRPr lang="ca-ES">
              <a:latin typeface="Verdana" charset="0"/>
              <a:ea typeface="ＭＳ Ｐゴシック" charset="0"/>
              <a:cs typeface="ＭＳ Ｐゴシック" charset="0"/>
            </a:endParaRPr>
          </a:p>
        </p:txBody>
      </p:sp>
      <p:sp>
        <p:nvSpPr>
          <p:cNvPr id="104451"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0644" name="Group 4"/>
          <p:cNvGraphicFramePr>
            <a:graphicFrameLocks noGrp="1"/>
          </p:cNvGraphicFramePr>
          <p:nvPr/>
        </p:nvGraphicFramePr>
        <p:xfrm>
          <a:off x="609600" y="2514600"/>
          <a:ext cx="7772400" cy="115824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198218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09600" y="0"/>
            <a:ext cx="7772400" cy="1143000"/>
          </a:xfrm>
        </p:spPr>
        <p:txBody>
          <a:bodyPr/>
          <a:lstStyle/>
          <a:p>
            <a:pPr eaLnBrk="1" hangingPunct="1"/>
            <a:r>
              <a:rPr lang="ca-ES" sz="4000">
                <a:solidFill>
                  <a:srgbClr val="666666"/>
                </a:solidFill>
                <a:latin typeface="Tahoma" charset="0"/>
                <a:ea typeface="ＭＳ Ｐゴシック" charset="0"/>
                <a:cs typeface="ＭＳ Ｐゴシック" charset="0"/>
              </a:rPr>
              <a:t>bioinformatics</a:t>
            </a:r>
            <a:endParaRPr lang="ca-ES">
              <a:latin typeface="Verdana" charset="0"/>
              <a:ea typeface="ＭＳ Ｐゴシック" charset="0"/>
              <a:cs typeface="ＭＳ Ｐゴシック" charset="0"/>
            </a:endParaRPr>
          </a:p>
        </p:txBody>
      </p:sp>
      <p:sp>
        <p:nvSpPr>
          <p:cNvPr id="106499"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2692" name="Group 4"/>
          <p:cNvGraphicFramePr>
            <a:graphicFrameLocks noGrp="1"/>
          </p:cNvGraphicFramePr>
          <p:nvPr/>
        </p:nvGraphicFramePr>
        <p:xfrm>
          <a:off x="609600" y="2514600"/>
          <a:ext cx="7772400" cy="173736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1990-1994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993527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09600" y="0"/>
            <a:ext cx="7772400" cy="1143000"/>
          </a:xfrm>
        </p:spPr>
        <p:txBody>
          <a:bodyPr/>
          <a:lstStyle/>
          <a:p>
            <a:pPr eaLnBrk="1" hangingPunct="1"/>
            <a:r>
              <a:rPr lang="ca-ES" sz="4000">
                <a:solidFill>
                  <a:srgbClr val="666666"/>
                </a:solidFill>
                <a:latin typeface="Tahoma" charset="0"/>
                <a:ea typeface="ＭＳ Ｐゴシック" charset="0"/>
                <a:cs typeface="ＭＳ Ｐゴシック" charset="0"/>
              </a:rPr>
              <a:t>bioinformatics</a:t>
            </a:r>
            <a:endParaRPr lang="ca-ES">
              <a:latin typeface="Verdana" charset="0"/>
              <a:ea typeface="ＭＳ Ｐゴシック" charset="0"/>
              <a:cs typeface="ＭＳ Ｐゴシック" charset="0"/>
            </a:endParaRPr>
          </a:p>
        </p:txBody>
      </p:sp>
      <p:sp>
        <p:nvSpPr>
          <p:cNvPr id="108547"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4740" name="Group 4"/>
          <p:cNvGraphicFramePr>
            <a:graphicFrameLocks noGrp="1"/>
          </p:cNvGraphicFramePr>
          <p:nvPr/>
        </p:nvGraphicFramePr>
        <p:xfrm>
          <a:off x="609600" y="2514600"/>
          <a:ext cx="7772400" cy="231648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1990-1994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1995-1999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823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968642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0"/>
            <a:ext cx="7772400" cy="1143000"/>
          </a:xfrm>
        </p:spPr>
        <p:txBody>
          <a:bodyPr/>
          <a:lstStyle/>
          <a:p>
            <a:pPr eaLnBrk="1" hangingPunct="1"/>
            <a:r>
              <a:rPr lang="ca-ES" sz="4000">
                <a:solidFill>
                  <a:srgbClr val="666666"/>
                </a:solidFill>
                <a:latin typeface="Tahoma" charset="0"/>
                <a:ea typeface="ＭＳ Ｐゴシック" charset="0"/>
                <a:cs typeface="ＭＳ Ｐゴシック" charset="0"/>
              </a:rPr>
              <a:t>bioinformatics</a:t>
            </a:r>
            <a:endParaRPr lang="ca-ES">
              <a:latin typeface="Verdana" charset="0"/>
              <a:ea typeface="ＭＳ Ｐゴシック" charset="0"/>
              <a:cs typeface="ＭＳ Ｐゴシック" charset="0"/>
            </a:endParaRPr>
          </a:p>
        </p:txBody>
      </p:sp>
      <p:sp>
        <p:nvSpPr>
          <p:cNvPr id="110595"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6788" name="Group 4"/>
          <p:cNvGraphicFramePr>
            <a:graphicFrameLocks noGrp="1"/>
          </p:cNvGraphicFramePr>
          <p:nvPr/>
        </p:nvGraphicFramePr>
        <p:xfrm>
          <a:off x="609600" y="2514600"/>
          <a:ext cx="7772400" cy="289560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1990-1994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1995-1999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823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2000-2004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7827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19633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09600" y="0"/>
            <a:ext cx="7772400" cy="1143000"/>
          </a:xfrm>
        </p:spPr>
        <p:txBody>
          <a:bodyPr/>
          <a:lstStyle/>
          <a:p>
            <a:pPr eaLnBrk="1" hangingPunct="1"/>
            <a:r>
              <a:rPr lang="ca-ES" sz="4000" dirty="0" err="1">
                <a:latin typeface="Tahoma" charset="0"/>
                <a:ea typeface="ＭＳ Ｐゴシック" charset="0"/>
                <a:cs typeface="ＭＳ Ｐゴシック" charset="0"/>
              </a:rPr>
              <a:t>bioinformatics</a:t>
            </a:r>
            <a:endParaRPr lang="ca-ES" dirty="0">
              <a:latin typeface="Verdana" charset="0"/>
              <a:ea typeface="ＭＳ Ｐゴシック" charset="0"/>
              <a:cs typeface="ＭＳ Ｐゴシック" charset="0"/>
            </a:endParaRPr>
          </a:p>
        </p:txBody>
      </p:sp>
      <p:sp>
        <p:nvSpPr>
          <p:cNvPr id="112643"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8836" name="Group 4"/>
          <p:cNvGraphicFramePr>
            <a:graphicFrameLocks noGrp="1"/>
          </p:cNvGraphicFramePr>
          <p:nvPr/>
        </p:nvGraphicFramePr>
        <p:xfrm>
          <a:off x="609600" y="2514600"/>
          <a:ext cx="7772400" cy="347472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1990-1994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1995-1999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823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2000-2004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7827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2005-2008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18822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200677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09600" y="0"/>
            <a:ext cx="7772400" cy="1143000"/>
          </a:xfrm>
        </p:spPr>
        <p:txBody>
          <a:bodyPr/>
          <a:lstStyle/>
          <a:p>
            <a:pPr eaLnBrk="1" hangingPunct="1"/>
            <a:r>
              <a:rPr lang="ca-ES" sz="4000" dirty="0" err="1">
                <a:latin typeface="Tahoma" charset="0"/>
                <a:ea typeface="ＭＳ Ｐゴシック" charset="0"/>
                <a:cs typeface="ＭＳ Ｐゴシック" charset="0"/>
              </a:rPr>
              <a:t>bioinformatics</a:t>
            </a:r>
            <a:endParaRPr lang="ca-ES" dirty="0">
              <a:latin typeface="Verdana" charset="0"/>
              <a:ea typeface="ＭＳ Ｐゴシック" charset="0"/>
              <a:cs typeface="ＭＳ Ｐゴシック" charset="0"/>
            </a:endParaRPr>
          </a:p>
        </p:txBody>
      </p:sp>
      <p:sp>
        <p:nvSpPr>
          <p:cNvPr id="112643" name="Rectangle 3"/>
          <p:cNvSpPr>
            <a:spLocks noGrp="1" noChangeArrowheads="1"/>
          </p:cNvSpPr>
          <p:nvPr>
            <p:ph type="body" sz="half" idx="1"/>
          </p:nvPr>
        </p:nvSpPr>
        <p:spPr>
          <a:xfrm>
            <a:off x="381000" y="1752600"/>
            <a:ext cx="8763000" cy="533400"/>
          </a:xfrm>
        </p:spPr>
        <p:txBody>
          <a:bodyPr/>
          <a:lstStyle/>
          <a:p>
            <a:pPr marL="0" indent="0" eaLnBrk="1" hangingPunct="1">
              <a:lnSpc>
                <a:spcPct val="90000"/>
              </a:lnSpc>
              <a:buFontTx/>
              <a:buNone/>
            </a:pPr>
            <a:r>
              <a:rPr lang="ca-ES" sz="1600" b="1">
                <a:latin typeface="Verdana" charset="0"/>
                <a:ea typeface="ＭＳ Ｐゴシック" charset="0"/>
                <a:cs typeface="ＭＳ Ｐゴシック" charset="0"/>
              </a:rPr>
              <a:t>Medline articles with keyword </a:t>
            </a:r>
            <a:r>
              <a:rPr lang="ca-ES" sz="1600" b="1" i="1">
                <a:latin typeface="Verdana" charset="0"/>
                <a:ea typeface="ＭＳ Ｐゴシック" charset="0"/>
                <a:cs typeface="ＭＳ Ｐゴシック" charset="0"/>
              </a:rPr>
              <a:t>Bioinformatics</a:t>
            </a:r>
            <a:r>
              <a:rPr lang="ca-ES" sz="1600" b="1" i="1">
                <a:solidFill>
                  <a:schemeClr val="tx2"/>
                </a:solidFill>
                <a:latin typeface="Verdana" charset="0"/>
                <a:ea typeface="ＭＳ Ｐゴシック" charset="0"/>
                <a:cs typeface="ＭＳ Ｐゴシック" charset="0"/>
              </a:rPr>
              <a:t>.</a:t>
            </a:r>
            <a:endParaRPr lang="ca-ES" sz="2000">
              <a:solidFill>
                <a:schemeClr val="tx2"/>
              </a:solidFill>
              <a:latin typeface="Tahoma" charset="0"/>
              <a:ea typeface="ＭＳ Ｐゴシック" charset="0"/>
              <a:cs typeface="ＭＳ Ｐゴシック" charset="0"/>
            </a:endParaRPr>
          </a:p>
        </p:txBody>
      </p:sp>
      <p:graphicFrame>
        <p:nvGraphicFramePr>
          <p:cNvPr id="888836" name="Group 4"/>
          <p:cNvGraphicFramePr>
            <a:graphicFrameLocks noGrp="1"/>
          </p:cNvGraphicFramePr>
          <p:nvPr>
            <p:extLst>
              <p:ext uri="{D42A27DB-BD31-4B8C-83A1-F6EECF244321}">
                <p14:modId xmlns:p14="http://schemas.microsoft.com/office/powerpoint/2010/main" val="3564730712"/>
              </p:ext>
            </p:extLst>
          </p:nvPr>
        </p:nvGraphicFramePr>
        <p:xfrm>
          <a:off x="609600" y="2514600"/>
          <a:ext cx="7772400" cy="4053840"/>
        </p:xfrm>
        <a:graphic>
          <a:graphicData uri="http://schemas.openxmlformats.org/drawingml/2006/table">
            <a:tbl>
              <a:tblPr/>
              <a:tblGrid>
                <a:gridCol w="3886200"/>
                <a:gridCol w="3886200"/>
              </a:tblGrid>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year</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1"/>
                          </a:solidFill>
                          <a:effectLst/>
                          <a:latin typeface="Tahoma" charset="0"/>
                          <a:ea typeface="ＭＳ Ｐゴシック" charset="0"/>
                          <a:cs typeface="ＭＳ Ｐゴシック" charset="0"/>
                        </a:rPr>
                        <a:t># articles</a:t>
                      </a:r>
                      <a:endParaRPr kumimoji="0" lang="en-US" sz="3200" b="0" i="0" u="none" strike="noStrike" cap="none" normalizeH="0" baseline="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To 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1990-1994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1995-1999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823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2000-2004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Tahoma" charset="0"/>
                          <a:ea typeface="ＭＳ Ｐゴシック" charset="0"/>
                          <a:cs typeface="ＭＳ Ｐゴシック" charset="0"/>
                        </a:rPr>
                        <a:t>7827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Tahoma" charset="0"/>
                          <a:ea typeface="ＭＳ Ｐゴシック" charset="0"/>
                          <a:cs typeface="ＭＳ Ｐゴシック" charset="0"/>
                        </a:rPr>
                        <a:t>2005-</a:t>
                      </a:r>
                      <a:r>
                        <a:rPr kumimoji="0" lang="en-US" sz="3200" b="0" i="0" u="none" strike="noStrike" cap="none" normalizeH="0" baseline="0" dirty="0" smtClean="0">
                          <a:ln>
                            <a:noFill/>
                          </a:ln>
                          <a:solidFill>
                            <a:schemeClr val="tx1"/>
                          </a:solidFill>
                          <a:effectLst/>
                          <a:latin typeface="Tahoma" charset="0"/>
                          <a:ea typeface="ＭＳ Ｐゴシック" charset="0"/>
                          <a:cs typeface="ＭＳ Ｐゴシック" charset="0"/>
                        </a:rPr>
                        <a:t>2009</a:t>
                      </a:r>
                      <a:endParaRPr kumimoji="0" lang="en-US" sz="3200" b="0" i="0" u="none" strike="noStrike" cap="none" normalizeH="0" baseline="0" dirty="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Tahoma" charset="0"/>
                          <a:ea typeface="ＭＳ Ｐゴシック" charset="0"/>
                          <a:cs typeface="ＭＳ Ｐゴシック" charset="0"/>
                        </a:rPr>
                        <a:t>18822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Tahoma" charset="0"/>
                          <a:ea typeface="ＭＳ Ｐゴシック" charset="0"/>
                          <a:cs typeface="ＭＳ Ｐゴシック" charset="0"/>
                        </a:rPr>
                        <a:t>2010-2013</a:t>
                      </a:r>
                      <a:endParaRPr kumimoji="0" lang="en-US" sz="3200" b="0" i="0" u="none" strike="noStrike" cap="none" normalizeH="0" baseline="0" dirty="0">
                        <a:ln>
                          <a:noFill/>
                        </a:ln>
                        <a:solidFill>
                          <a:schemeClr val="tx1"/>
                        </a:solidFill>
                        <a:effectLst/>
                        <a:latin typeface="Tahom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Tahoma" charset="0"/>
                          <a:ea typeface="ＭＳ Ｐゴシック" charset="0"/>
                          <a:cs typeface="ＭＳ Ｐゴシック" charset="0"/>
                        </a:rPr>
                        <a:t>52835</a:t>
                      </a:r>
                      <a:endParaRPr kumimoji="0" lang="en-US" sz="3200" b="0" i="0" u="none" strike="noStrike" cap="none" normalizeH="0" baseline="0" dirty="0">
                        <a:ln>
                          <a:noFill/>
                        </a:ln>
                        <a:solidFill>
                          <a:schemeClr val="tx1"/>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337037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p:cNvPicPr>
            <a:picLocks noChangeAspect="1" noChangeArrowheads="1"/>
          </p:cNvPicPr>
          <p:nvPr/>
        </p:nvPicPr>
        <p:blipFill>
          <a:blip r:embed="rId3">
            <a:extLst>
              <a:ext uri="{28A0092B-C50C-407E-A947-70E740481C1C}">
                <a14:useLocalDpi xmlns:a14="http://schemas.microsoft.com/office/drawing/2010/main" val="0"/>
              </a:ext>
            </a:extLst>
          </a:blip>
          <a:srcRect t="3340" b="2040"/>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2"/>
          <p:cNvSpPr txBox="1">
            <a:spLocks noChangeArrowheads="1"/>
          </p:cNvSpPr>
          <p:nvPr/>
        </p:nvSpPr>
        <p:spPr bwMode="auto">
          <a:xfrm>
            <a:off x="609600" y="16002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a:latin typeface="Times New Roman" charset="0"/>
            </a:endParaRPr>
          </a:p>
        </p:txBody>
      </p:sp>
    </p:spTree>
    <p:extLst>
      <p:ext uri="{BB962C8B-B14F-4D97-AF65-F5344CB8AC3E}">
        <p14:creationId xmlns:p14="http://schemas.microsoft.com/office/powerpoint/2010/main" val="3360978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609600" y="381000"/>
            <a:ext cx="8001000" cy="1143000"/>
          </a:xfrm>
        </p:spPr>
        <p:txBody>
          <a:bodyPr>
            <a:normAutofit fontScale="90000"/>
          </a:bodyPr>
          <a:lstStyle/>
          <a:p>
            <a:r>
              <a:rPr lang="en-US">
                <a:latin typeface="Verdana" charset="0"/>
                <a:ea typeface="ＭＳ Ｐゴシック" charset="0"/>
                <a:cs typeface="ＭＳ Ｐゴシック" charset="0"/>
              </a:rPr>
              <a:t>Bioinformatics, Genomics, Systems Biology in Medline</a:t>
            </a:r>
          </a:p>
        </p:txBody>
      </p:sp>
      <p:pic>
        <p:nvPicPr>
          <p:cNvPr id="1146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867400"/>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0" y="1722966"/>
            <a:ext cx="9144000" cy="3883408"/>
          </a:xfrm>
          <a:prstGeom prst="rect">
            <a:avLst/>
          </a:prstGeom>
        </p:spPr>
      </p:pic>
    </p:spTree>
    <p:extLst>
      <p:ext uri="{BB962C8B-B14F-4D97-AF65-F5344CB8AC3E}">
        <p14:creationId xmlns:p14="http://schemas.microsoft.com/office/powerpoint/2010/main" val="25884858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endParaRPr lang="en-US">
              <a:latin typeface="Verdana" charset="0"/>
              <a:ea typeface="ＭＳ Ｐゴシック" charset="0"/>
              <a:cs typeface="ＭＳ Ｐゴシック" charset="0"/>
            </a:endParaRPr>
          </a:p>
        </p:txBody>
      </p:sp>
      <p:sp>
        <p:nvSpPr>
          <p:cNvPr id="115715" name="Rectangle 3"/>
          <p:cNvSpPr>
            <a:spLocks noGrp="1" noChangeArrowheads="1"/>
          </p:cNvSpPr>
          <p:nvPr>
            <p:ph type="body" idx="1"/>
          </p:nvPr>
        </p:nvSpPr>
        <p:spPr/>
        <p:txBody>
          <a:bodyPr/>
          <a:lstStyle/>
          <a:p>
            <a:pPr eaLnBrk="1" hangingPunct="1">
              <a:buFontTx/>
              <a:buNone/>
            </a:pPr>
            <a:r>
              <a:rPr lang="en-US" sz="4800">
                <a:latin typeface="Tahoma" charset="0"/>
                <a:ea typeface="ＭＳ Ｐゴシック" charset="0"/>
                <a:cs typeface="ＭＳ Ｐゴシック" charset="0"/>
              </a:rPr>
              <a:t>What is past, is a prologue </a:t>
            </a:r>
          </a:p>
          <a:p>
            <a:pPr eaLnBrk="1" hangingPunct="1">
              <a:buFontTx/>
              <a:buNone/>
            </a:pPr>
            <a:r>
              <a:rPr lang="en-US">
                <a:latin typeface="Tahoma" charset="0"/>
                <a:ea typeface="ＭＳ Ｐゴシック" charset="0"/>
                <a:cs typeface="ＭＳ Ｐゴシック" charset="0"/>
              </a:rPr>
              <a:t>W. Shakespeare, La Tempestad,</a:t>
            </a:r>
          </a:p>
          <a:p>
            <a:pPr eaLnBrk="1" hangingPunct="1">
              <a:buFontTx/>
              <a:buNone/>
            </a:pPr>
            <a:r>
              <a:rPr lang="en-US">
                <a:latin typeface="Tahoma" charset="0"/>
                <a:ea typeface="ＭＳ Ｐゴシック" charset="0"/>
                <a:cs typeface="ＭＳ Ｐゴシック" charset="0"/>
              </a:rPr>
              <a:t>   </a:t>
            </a:r>
          </a:p>
        </p:txBody>
      </p:sp>
    </p:spTree>
    <p:extLst>
      <p:ext uri="{BB962C8B-B14F-4D97-AF65-F5344CB8AC3E}">
        <p14:creationId xmlns:p14="http://schemas.microsoft.com/office/powerpoint/2010/main" val="369850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ideoxy"/>
          <p:cNvPicPr>
            <a:picLocks noChangeAspect="1" noChangeArrowheads="1"/>
          </p:cNvPicPr>
          <p:nvPr/>
        </p:nvPicPr>
        <p:blipFill>
          <a:blip r:embed="rId3">
            <a:extLst>
              <a:ext uri="{28A0092B-C50C-407E-A947-70E740481C1C}">
                <a14:useLocalDpi xmlns:a14="http://schemas.microsoft.com/office/drawing/2010/main" val="0"/>
              </a:ext>
            </a:extLst>
          </a:blip>
          <a:srcRect t="5333"/>
          <a:stretch>
            <a:fillRect/>
          </a:stretch>
        </p:blipFill>
        <p:spPr bwMode="auto">
          <a:xfrm>
            <a:off x="3357183" y="859455"/>
            <a:ext cx="22653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5"/>
          <p:cNvSpPr>
            <a:spLocks noChangeArrowheads="1"/>
          </p:cNvSpPr>
          <p:nvPr/>
        </p:nvSpPr>
        <p:spPr bwMode="auto">
          <a:xfrm>
            <a:off x="162718" y="187425"/>
            <a:ext cx="94976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3600" dirty="0" smtClean="0">
                <a:solidFill>
                  <a:srgbClr val="000000"/>
                </a:solidFill>
                <a:latin typeface="Verdana" charset="0"/>
              </a:rPr>
              <a:t>Evolution of Sequencing technologies</a:t>
            </a:r>
            <a:endParaRPr lang="en-US" sz="3600" dirty="0">
              <a:solidFill>
                <a:srgbClr val="000000"/>
              </a:solidFill>
              <a:latin typeface="Verdana" charset="0"/>
            </a:endParaRPr>
          </a:p>
          <a:p>
            <a:pPr eaLnBrk="1" hangingPunct="1"/>
            <a:endParaRPr lang="es-ES" i="1" dirty="0">
              <a:solidFill>
                <a:srgbClr val="000000"/>
              </a:solidFill>
            </a:endParaRPr>
          </a:p>
        </p:txBody>
      </p:sp>
      <p:pic>
        <p:nvPicPr>
          <p:cNvPr id="5" name="Picture 4"/>
          <p:cNvPicPr>
            <a:picLocks noChangeAspect="1"/>
          </p:cNvPicPr>
          <p:nvPr/>
        </p:nvPicPr>
        <p:blipFill rotWithShape="1">
          <a:blip r:embed="rId4"/>
          <a:srcRect t="6250"/>
          <a:stretch/>
        </p:blipFill>
        <p:spPr>
          <a:xfrm>
            <a:off x="987846" y="1110755"/>
            <a:ext cx="7338293" cy="5159737"/>
          </a:xfrm>
          <a:prstGeom prst="rect">
            <a:avLst/>
          </a:prstGeom>
        </p:spPr>
      </p:pic>
      <p:pic>
        <p:nvPicPr>
          <p:cNvPr id="6" name="Picture 5" descr="hiseq.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8577" y="755149"/>
            <a:ext cx="6618975" cy="610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975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0" y="0"/>
            <a:ext cx="9144000" cy="1143000"/>
          </a:xfrm>
        </p:spPr>
        <p:txBody>
          <a:bodyPr>
            <a:normAutofit fontScale="90000"/>
          </a:bodyPr>
          <a:lstStyle/>
          <a:p>
            <a:r>
              <a:rPr lang="en-US" sz="4000" dirty="0" smtClean="0">
                <a:solidFill>
                  <a:srgbClr val="000000"/>
                </a:solidFill>
                <a:latin typeface="Verdana" charset="0"/>
              </a:rPr>
              <a:t>Evolution of sequencing technologies</a:t>
            </a:r>
            <a:endParaRPr lang="en-US" sz="4000" dirty="0">
              <a:solidFill>
                <a:srgbClr val="000000"/>
              </a:solidFill>
              <a:latin typeface="Verdana" charset="0"/>
            </a:endParaRPr>
          </a:p>
        </p:txBody>
      </p:sp>
      <p:sp>
        <p:nvSpPr>
          <p:cNvPr id="142338" name="Text Placeholder 2"/>
          <p:cNvSpPr>
            <a:spLocks noGrp="1"/>
          </p:cNvSpPr>
          <p:nvPr>
            <p:ph type="body" sz="half" idx="1"/>
          </p:nvPr>
        </p:nvSpPr>
        <p:spPr>
          <a:xfrm>
            <a:off x="179388" y="1557338"/>
            <a:ext cx="7427912" cy="3932237"/>
          </a:xfrm>
        </p:spPr>
        <p:txBody>
          <a:bodyPr/>
          <a:lstStyle/>
          <a:p>
            <a:pPr>
              <a:defRPr/>
            </a:pPr>
            <a:r>
              <a:rPr lang="en-US" sz="2400" b="1" dirty="0" smtClean="0">
                <a:latin typeface="Tahoma" charset="0"/>
              </a:rPr>
              <a:t>The human genome project</a:t>
            </a:r>
            <a:endParaRPr lang="en-US" sz="2400" b="1" dirty="0">
              <a:latin typeface="Tahoma" charset="0"/>
            </a:endParaRPr>
          </a:p>
          <a:p>
            <a:pPr lvl="1">
              <a:defRPr/>
            </a:pPr>
            <a:r>
              <a:rPr lang="en-US" sz="2000" dirty="0">
                <a:latin typeface="Tahoma" charset="0"/>
                <a:ea typeface="ＭＳ Ｐゴシック" charset="0"/>
              </a:rPr>
              <a:t>12-15 </a:t>
            </a:r>
            <a:r>
              <a:rPr lang="en-US" sz="2000" dirty="0" smtClean="0">
                <a:latin typeface="Tahoma" charset="0"/>
                <a:ea typeface="ＭＳ Ｐゴシック" charset="0"/>
              </a:rPr>
              <a:t>years</a:t>
            </a:r>
            <a:endParaRPr lang="en-US" sz="2000" dirty="0">
              <a:latin typeface="Tahoma" charset="0"/>
              <a:ea typeface="ＭＳ Ｐゴシック" charset="0"/>
            </a:endParaRPr>
          </a:p>
          <a:p>
            <a:pPr lvl="1">
              <a:defRPr/>
            </a:pPr>
            <a:r>
              <a:rPr lang="en-US" sz="2000" dirty="0">
                <a:latin typeface="Tahoma" charset="0"/>
                <a:ea typeface="ＭＳ Ｐゴシック" charset="0"/>
              </a:rPr>
              <a:t>5 </a:t>
            </a:r>
            <a:r>
              <a:rPr lang="en-US" sz="2000" dirty="0" smtClean="0">
                <a:latin typeface="Tahoma" charset="0"/>
                <a:ea typeface="ＭＳ Ｐゴシック" charset="0"/>
              </a:rPr>
              <a:t>large centers: hundreds of instruments</a:t>
            </a:r>
            <a:endParaRPr lang="en-US" sz="2000" dirty="0">
              <a:latin typeface="Tahoma" charset="0"/>
              <a:ea typeface="ＭＳ Ｐゴシック" charset="0"/>
            </a:endParaRPr>
          </a:p>
          <a:p>
            <a:pPr lvl="1">
              <a:defRPr/>
            </a:pPr>
            <a:r>
              <a:rPr lang="en-US" sz="2000" dirty="0" smtClean="0">
                <a:latin typeface="Tahoma" charset="0"/>
                <a:ea typeface="ＭＳ Ｐゴシック" charset="0"/>
              </a:rPr>
              <a:t>Hundreds of scientists world wide</a:t>
            </a:r>
            <a:endParaRPr lang="en-US" sz="2000" dirty="0">
              <a:latin typeface="Tahoma" charset="0"/>
              <a:ea typeface="ＭＳ Ｐゴシック" charset="0"/>
            </a:endParaRPr>
          </a:p>
          <a:p>
            <a:pPr lvl="1">
              <a:defRPr/>
            </a:pPr>
            <a:r>
              <a:rPr lang="en-US" sz="2000" dirty="0" smtClean="0">
                <a:latin typeface="Tahoma" charset="0"/>
                <a:ea typeface="ＭＳ Ｐゴシック" charset="0"/>
              </a:rPr>
              <a:t>3,000 millions dollars</a:t>
            </a:r>
          </a:p>
          <a:p>
            <a:pPr marL="457200" lvl="1" indent="0">
              <a:buFontTx/>
              <a:buNone/>
              <a:defRPr/>
            </a:pPr>
            <a:endParaRPr lang="en-US" sz="2000" dirty="0">
              <a:latin typeface="Tahoma" charset="0"/>
              <a:ea typeface="ＭＳ Ｐゴシック" charset="0"/>
            </a:endParaRPr>
          </a:p>
          <a:p>
            <a:pPr>
              <a:defRPr/>
            </a:pPr>
            <a:r>
              <a:rPr lang="en-US" sz="2400" b="1" dirty="0" smtClean="0">
                <a:latin typeface="Tahoma" charset="0"/>
              </a:rPr>
              <a:t>Today</a:t>
            </a:r>
            <a:endParaRPr lang="en-US" sz="2400" b="1" dirty="0">
              <a:latin typeface="Tahoma" charset="0"/>
            </a:endParaRPr>
          </a:p>
          <a:p>
            <a:pPr lvl="1">
              <a:defRPr/>
            </a:pPr>
            <a:r>
              <a:rPr lang="en-US" sz="2000" dirty="0" smtClean="0">
                <a:latin typeface="Tahoma" charset="0"/>
                <a:ea typeface="ＭＳ Ｐゴシック" charset="0"/>
              </a:rPr>
              <a:t>A single instrument</a:t>
            </a:r>
            <a:br>
              <a:rPr lang="en-US" sz="2000" dirty="0" smtClean="0">
                <a:latin typeface="Tahoma" charset="0"/>
                <a:ea typeface="ＭＳ Ｐゴシック" charset="0"/>
              </a:rPr>
            </a:br>
            <a:r>
              <a:rPr lang="en-US" sz="2000" dirty="0" smtClean="0">
                <a:latin typeface="Tahoma" charset="0"/>
                <a:ea typeface="ＭＳ Ｐゴシック" charset="0"/>
              </a:rPr>
              <a:t>2</a:t>
            </a:r>
            <a:r>
              <a:rPr lang="en-US" sz="2000" dirty="0">
                <a:latin typeface="Tahoma" charset="0"/>
                <a:ea typeface="ＭＳ Ｐゴシック" charset="0"/>
              </a:rPr>
              <a:t>-3 </a:t>
            </a:r>
            <a:r>
              <a:rPr lang="en-US" sz="2000" dirty="0" smtClean="0">
                <a:latin typeface="Tahoma" charset="0"/>
                <a:ea typeface="ＭＳ Ｐゴシック" charset="0"/>
              </a:rPr>
              <a:t>genomes/today</a:t>
            </a:r>
          </a:p>
          <a:p>
            <a:pPr lvl="1">
              <a:defRPr/>
            </a:pPr>
            <a:r>
              <a:rPr lang="en-US" sz="2000" dirty="0" smtClean="0">
                <a:latin typeface="Tahoma" charset="0"/>
                <a:ea typeface="ＭＳ Ｐゴシック" charset="0"/>
              </a:rPr>
              <a:t>3,000 dollars/</a:t>
            </a:r>
            <a:r>
              <a:rPr lang="en-US" sz="2000" dirty="0" err="1" smtClean="0">
                <a:latin typeface="Tahoma" charset="0"/>
                <a:ea typeface="ＭＳ Ｐゴシック" charset="0"/>
              </a:rPr>
              <a:t>genoma</a:t>
            </a:r>
            <a:endParaRPr lang="en-US" sz="2000" dirty="0">
              <a:latin typeface="Tahoma" charset="0"/>
              <a:ea typeface="ＭＳ Ｐゴシック" charset="0"/>
            </a:endParaRPr>
          </a:p>
          <a:p>
            <a:pPr lvl="1">
              <a:defRPr/>
            </a:pPr>
            <a:endParaRPr lang="en-US" dirty="0">
              <a:latin typeface="Tahoma" charset="0"/>
              <a:ea typeface="ＭＳ Ｐゴシック" charset="0"/>
            </a:endParaRPr>
          </a:p>
          <a:p>
            <a:pPr lvl="1">
              <a:defRPr/>
            </a:pPr>
            <a:endParaRPr lang="en-US" dirty="0">
              <a:latin typeface="Tahoma" charset="0"/>
              <a:ea typeface="ＭＳ Ｐゴシック" charset="0"/>
            </a:endParaRPr>
          </a:p>
        </p:txBody>
      </p:sp>
      <p:pic>
        <p:nvPicPr>
          <p:cNvPr id="113667" name="Picture 10"/>
          <p:cNvPicPr>
            <a:picLocks noGrp="1" noChangeAspect="1"/>
          </p:cNvPicPr>
          <p:nvPr>
            <p:ph sz="half" idx="2"/>
          </p:nvPr>
        </p:nvPicPr>
        <p:blipFill>
          <a:blip r:embed="rId2">
            <a:extLst>
              <a:ext uri="{28A0092B-C50C-407E-A947-70E740481C1C}">
                <a14:useLocalDpi xmlns:a14="http://schemas.microsoft.com/office/drawing/2010/main" val="0"/>
              </a:ext>
            </a:extLst>
          </a:blip>
          <a:srcRect l="10918" r="10918"/>
          <a:stretch>
            <a:fillRect/>
          </a:stretch>
        </p:blipFill>
        <p:spPr>
          <a:xfrm>
            <a:off x="5334000" y="2743200"/>
            <a:ext cx="3810000" cy="4114800"/>
          </a:xfrm>
        </p:spPr>
      </p:pic>
    </p:spTree>
    <p:extLst>
      <p:ext uri="{BB962C8B-B14F-4D97-AF65-F5344CB8AC3E}">
        <p14:creationId xmlns:p14="http://schemas.microsoft.com/office/powerpoint/2010/main" val="24754070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09600" y="1600200"/>
            <a:ext cx="8169275" cy="457200"/>
          </a:xfrm>
          <a:prstGeom prst="rect">
            <a:avLst/>
          </a:prstGeom>
          <a:noFill/>
          <a:ln w="9525">
            <a:noFill/>
            <a:miter lim="800000"/>
            <a:headEnd/>
            <a:tailEnd/>
          </a:ln>
        </p:spPr>
        <p:txBody>
          <a:bodyPr>
            <a:prstTxWarp prst="textNoShape">
              <a:avLst/>
            </a:prstTxWarp>
            <a:spAutoFit/>
          </a:bodyPr>
          <a:lstStyle/>
          <a:p>
            <a:pPr eaLnBrk="1" hangingPunct="1"/>
            <a:endParaRPr lang="en-US">
              <a:latin typeface="Times New Roman" pitchFamily="1" charset="0"/>
            </a:endParaRPr>
          </a:p>
        </p:txBody>
      </p:sp>
      <p:pic>
        <p:nvPicPr>
          <p:cNvPr id="37891" name="Picture 3" descr="Eniac"/>
          <p:cNvPicPr>
            <a:picLocks noChangeAspect="1" noChangeArrowheads="1"/>
          </p:cNvPicPr>
          <p:nvPr/>
        </p:nvPicPr>
        <p:blipFill>
          <a:blip r:embed="rId3"/>
          <a:srcRect/>
          <a:stretch>
            <a:fillRect/>
          </a:stretch>
        </p:blipFill>
        <p:spPr bwMode="auto">
          <a:xfrm>
            <a:off x="235678" y="322441"/>
            <a:ext cx="5677389" cy="3469918"/>
          </a:xfrm>
          <a:prstGeom prst="rect">
            <a:avLst/>
          </a:prstGeom>
          <a:noFill/>
          <a:ln w="9525">
            <a:noFill/>
            <a:miter lim="800000"/>
            <a:headEnd/>
            <a:tailEnd/>
          </a:ln>
        </p:spPr>
      </p:pic>
      <p:sp>
        <p:nvSpPr>
          <p:cNvPr id="5" name="Rectangle 4"/>
          <p:cNvSpPr/>
          <p:nvPr/>
        </p:nvSpPr>
        <p:spPr>
          <a:xfrm>
            <a:off x="235677" y="3890665"/>
            <a:ext cx="5677389" cy="1200328"/>
          </a:xfrm>
          <a:prstGeom prst="rect">
            <a:avLst/>
          </a:prstGeom>
        </p:spPr>
        <p:txBody>
          <a:bodyPr wrap="square">
            <a:spAutoFit/>
          </a:bodyPr>
          <a:lstStyle/>
          <a:p>
            <a:r>
              <a:rPr lang="en-US" sz="2400" b="1" dirty="0" smtClean="0"/>
              <a:t>ENIAC, 1950s</a:t>
            </a:r>
          </a:p>
          <a:p>
            <a:r>
              <a:rPr lang="en-US" sz="2400" dirty="0" smtClean="0"/>
              <a:t>2.4 </a:t>
            </a:r>
            <a:r>
              <a:rPr lang="en-US" sz="2400" dirty="0" err="1" smtClean="0"/>
              <a:t>x</a:t>
            </a:r>
            <a:r>
              <a:rPr lang="en-US" sz="2400" dirty="0" smtClean="0"/>
              <a:t> 0.9 </a:t>
            </a:r>
            <a:r>
              <a:rPr lang="en-US" sz="2400" dirty="0" err="1" smtClean="0"/>
              <a:t>x</a:t>
            </a:r>
            <a:r>
              <a:rPr lang="en-US" sz="2400" dirty="0" smtClean="0"/>
              <a:t> 30 (</a:t>
            </a:r>
            <a:r>
              <a:rPr lang="en-US" sz="2400" dirty="0" err="1" smtClean="0"/>
              <a:t>m</a:t>
            </a:r>
            <a:r>
              <a:rPr lang="en-US" sz="2400" dirty="0" smtClean="0"/>
              <a:t>) </a:t>
            </a:r>
            <a:r>
              <a:rPr lang="en-US" sz="2400" dirty="0" smtClean="0">
                <a:latin typeface="Wingdings"/>
                <a:ea typeface="Wingdings"/>
                <a:cs typeface="Wingdings"/>
              </a:rPr>
              <a:t></a:t>
            </a:r>
            <a:r>
              <a:rPr lang="en-US" sz="2400" dirty="0" smtClean="0"/>
              <a:t>385 operations/second. 10</a:t>
            </a:r>
            <a:r>
              <a:rPr lang="en-US" sz="2400" baseline="30000" dirty="0" smtClean="0"/>
              <a:t>-6</a:t>
            </a:r>
            <a:r>
              <a:rPr lang="en-US" sz="2400" dirty="0" smtClean="0"/>
              <a:t> operations/second/cm</a:t>
            </a:r>
            <a:r>
              <a:rPr lang="en-US" sz="2400" baseline="30000" dirty="0" smtClean="0"/>
              <a:t>3</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09600" y="1600200"/>
            <a:ext cx="8169275" cy="457200"/>
          </a:xfrm>
          <a:prstGeom prst="rect">
            <a:avLst/>
          </a:prstGeom>
          <a:noFill/>
          <a:ln w="9525">
            <a:noFill/>
            <a:miter lim="800000"/>
            <a:headEnd/>
            <a:tailEnd/>
          </a:ln>
        </p:spPr>
        <p:txBody>
          <a:bodyPr>
            <a:prstTxWarp prst="textNoShape">
              <a:avLst/>
            </a:prstTxWarp>
            <a:spAutoFit/>
          </a:bodyPr>
          <a:lstStyle/>
          <a:p>
            <a:pPr eaLnBrk="1" hangingPunct="1"/>
            <a:endParaRPr lang="en-US">
              <a:latin typeface="Times New Roman" pitchFamily="1" charset="0"/>
            </a:endParaRPr>
          </a:p>
        </p:txBody>
      </p:sp>
      <p:pic>
        <p:nvPicPr>
          <p:cNvPr id="37891" name="Picture 3" descr="Eniac"/>
          <p:cNvPicPr>
            <a:picLocks noChangeAspect="1" noChangeArrowheads="1"/>
          </p:cNvPicPr>
          <p:nvPr/>
        </p:nvPicPr>
        <p:blipFill>
          <a:blip r:embed="rId3"/>
          <a:srcRect/>
          <a:stretch>
            <a:fillRect/>
          </a:stretch>
        </p:blipFill>
        <p:spPr bwMode="auto">
          <a:xfrm>
            <a:off x="235678" y="322441"/>
            <a:ext cx="5677389" cy="3469918"/>
          </a:xfrm>
          <a:prstGeom prst="rect">
            <a:avLst/>
          </a:prstGeom>
          <a:noFill/>
          <a:ln w="9525">
            <a:noFill/>
            <a:miter lim="800000"/>
            <a:headEnd/>
            <a:tailEnd/>
          </a:ln>
        </p:spPr>
      </p:pic>
      <p:pic>
        <p:nvPicPr>
          <p:cNvPr id="37892" name="Picture 4"/>
          <p:cNvPicPr>
            <a:picLocks noChangeAspect="1" noChangeArrowheads="1"/>
          </p:cNvPicPr>
          <p:nvPr/>
        </p:nvPicPr>
        <p:blipFill>
          <a:blip r:embed="rId4"/>
          <a:srcRect t="31641" b="38580"/>
          <a:stretch>
            <a:fillRect/>
          </a:stretch>
        </p:blipFill>
        <p:spPr bwMode="auto">
          <a:xfrm rot="5400000">
            <a:off x="4275094" y="3122200"/>
            <a:ext cx="8102600" cy="1219200"/>
          </a:xfrm>
          <a:prstGeom prst="rect">
            <a:avLst/>
          </a:prstGeom>
          <a:noFill/>
          <a:ln w="9525">
            <a:noFill/>
            <a:miter lim="800000"/>
            <a:headEnd/>
            <a:tailEnd/>
          </a:ln>
        </p:spPr>
      </p:pic>
      <p:sp>
        <p:nvSpPr>
          <p:cNvPr id="5" name="Rectangle 4"/>
          <p:cNvSpPr/>
          <p:nvPr/>
        </p:nvSpPr>
        <p:spPr>
          <a:xfrm>
            <a:off x="235677" y="3890665"/>
            <a:ext cx="5677389" cy="1200328"/>
          </a:xfrm>
          <a:prstGeom prst="rect">
            <a:avLst/>
          </a:prstGeom>
        </p:spPr>
        <p:txBody>
          <a:bodyPr wrap="square">
            <a:spAutoFit/>
          </a:bodyPr>
          <a:lstStyle/>
          <a:p>
            <a:r>
              <a:rPr lang="en-US" sz="2400" b="1" dirty="0" smtClean="0"/>
              <a:t>ENIAC, 1950s</a:t>
            </a:r>
          </a:p>
          <a:p>
            <a:r>
              <a:rPr lang="en-US" sz="2400" dirty="0" smtClean="0"/>
              <a:t>2.4 </a:t>
            </a:r>
            <a:r>
              <a:rPr lang="en-US" sz="2400" dirty="0" err="1" smtClean="0"/>
              <a:t>x</a:t>
            </a:r>
            <a:r>
              <a:rPr lang="en-US" sz="2400" dirty="0" smtClean="0"/>
              <a:t> 0.9 </a:t>
            </a:r>
            <a:r>
              <a:rPr lang="en-US" sz="2400" dirty="0" err="1" smtClean="0"/>
              <a:t>x</a:t>
            </a:r>
            <a:r>
              <a:rPr lang="en-US" sz="2400" dirty="0" smtClean="0"/>
              <a:t> 30 (</a:t>
            </a:r>
            <a:r>
              <a:rPr lang="en-US" sz="2400" dirty="0" err="1" smtClean="0"/>
              <a:t>m</a:t>
            </a:r>
            <a:r>
              <a:rPr lang="en-US" sz="2400" dirty="0" smtClean="0"/>
              <a:t>) </a:t>
            </a:r>
            <a:r>
              <a:rPr lang="en-US" sz="2400" dirty="0" smtClean="0">
                <a:latin typeface="Wingdings"/>
                <a:ea typeface="Wingdings"/>
                <a:cs typeface="Wingdings"/>
              </a:rPr>
              <a:t></a:t>
            </a:r>
            <a:r>
              <a:rPr lang="en-US" sz="2400" dirty="0" smtClean="0"/>
              <a:t>385 operations/second. 10</a:t>
            </a:r>
            <a:r>
              <a:rPr lang="en-US" sz="2400" baseline="30000" dirty="0" smtClean="0"/>
              <a:t>-6</a:t>
            </a:r>
            <a:r>
              <a:rPr lang="en-US" sz="2400" dirty="0" smtClean="0"/>
              <a:t> operations/second/cm</a:t>
            </a:r>
            <a:r>
              <a:rPr lang="en-US" sz="2400" baseline="30000" dirty="0" smtClean="0"/>
              <a:t>3</a:t>
            </a:r>
          </a:p>
        </p:txBody>
      </p:sp>
      <p:sp>
        <p:nvSpPr>
          <p:cNvPr id="6" name="Rectangle 5"/>
          <p:cNvSpPr/>
          <p:nvPr/>
        </p:nvSpPr>
        <p:spPr>
          <a:xfrm>
            <a:off x="235677" y="5243393"/>
            <a:ext cx="7323997" cy="1200328"/>
          </a:xfrm>
          <a:prstGeom prst="rect">
            <a:avLst/>
          </a:prstGeom>
        </p:spPr>
        <p:txBody>
          <a:bodyPr wrap="square">
            <a:spAutoFit/>
          </a:bodyPr>
          <a:lstStyle/>
          <a:p>
            <a:r>
              <a:rPr lang="en-US" sz="2400" b="1" dirty="0" smtClean="0"/>
              <a:t>MAC AIR, 2010s</a:t>
            </a:r>
          </a:p>
          <a:p>
            <a:r>
              <a:rPr lang="en-US" sz="2400" dirty="0" smtClean="0"/>
              <a:t>~1 </a:t>
            </a:r>
            <a:r>
              <a:rPr lang="en-US" sz="2400" dirty="0" err="1" smtClean="0"/>
              <a:t>x</a:t>
            </a:r>
            <a:r>
              <a:rPr lang="en-US" sz="2400" dirty="0" smtClean="0"/>
              <a:t> 32.5 </a:t>
            </a:r>
            <a:r>
              <a:rPr lang="en-US" sz="2400" dirty="0" err="1" smtClean="0"/>
              <a:t>x</a:t>
            </a:r>
            <a:r>
              <a:rPr lang="en-US" sz="2400" dirty="0" smtClean="0"/>
              <a:t> 22.7 (cm) </a:t>
            </a:r>
            <a:r>
              <a:rPr lang="en-US" sz="2400" dirty="0" err="1" smtClean="0">
                <a:latin typeface="Wingdings"/>
                <a:ea typeface="Wingdings"/>
                <a:cs typeface="Wingdings"/>
              </a:rPr>
              <a:t></a:t>
            </a:r>
            <a:r>
              <a:rPr lang="en-US" sz="2400" dirty="0" smtClean="0"/>
              <a:t> 133,656,056 operations/second. 10</a:t>
            </a:r>
            <a:r>
              <a:rPr lang="en-US" sz="2400" baseline="30000" dirty="0" smtClean="0"/>
              <a:t>5</a:t>
            </a:r>
            <a:r>
              <a:rPr lang="en-US" sz="2400" dirty="0" smtClean="0"/>
              <a:t> operations/second/cm</a:t>
            </a:r>
            <a:r>
              <a:rPr lang="en-US" sz="2400" baseline="30000" dirty="0" smtClean="0"/>
              <a:t>3</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2455287"/>
            <a:ext cx="3823231" cy="2859777"/>
          </a:xfrm>
          <a:prstGeom prst="rect">
            <a:avLst/>
          </a:prstGeom>
        </p:spPr>
      </p:pic>
      <p:pic>
        <p:nvPicPr>
          <p:cNvPr id="6" name="Picture 5"/>
          <p:cNvPicPr>
            <a:picLocks noChangeAspect="1"/>
          </p:cNvPicPr>
          <p:nvPr/>
        </p:nvPicPr>
        <p:blipFill>
          <a:blip r:embed="rId3"/>
          <a:srcRect t="8182" b="5633"/>
          <a:stretch>
            <a:fillRect/>
          </a:stretch>
        </p:blipFill>
        <p:spPr>
          <a:xfrm>
            <a:off x="1" y="-123353"/>
            <a:ext cx="3823230" cy="2636035"/>
          </a:xfrm>
          <a:prstGeom prst="rect">
            <a:avLst/>
          </a:prstGeom>
        </p:spPr>
      </p:pic>
      <p:sp>
        <p:nvSpPr>
          <p:cNvPr id="7" name="TextBox 6"/>
          <p:cNvSpPr txBox="1"/>
          <p:nvPr/>
        </p:nvSpPr>
        <p:spPr>
          <a:xfrm>
            <a:off x="158184" y="5315064"/>
            <a:ext cx="4184972" cy="1800493"/>
          </a:xfrm>
          <a:prstGeom prst="rect">
            <a:avLst/>
          </a:prstGeom>
          <a:noFill/>
        </p:spPr>
        <p:txBody>
          <a:bodyPr wrap="none" rtlCol="0">
            <a:spAutoFit/>
          </a:bodyPr>
          <a:lstStyle/>
          <a:p>
            <a:r>
              <a:rPr lang="en-US" sz="2500" b="1" dirty="0" smtClean="0"/>
              <a:t>CELERA GENOMICS, year 2000</a:t>
            </a:r>
          </a:p>
          <a:p>
            <a:r>
              <a:rPr lang="en-US" sz="2500" dirty="0" smtClean="0"/>
              <a:t>1,000 m</a:t>
            </a:r>
            <a:r>
              <a:rPr lang="en-US" sz="2500" baseline="30000" dirty="0" smtClean="0"/>
              <a:t>2</a:t>
            </a:r>
            <a:r>
              <a:rPr lang="en-US" sz="2500" dirty="0" smtClean="0"/>
              <a:t>. 2 yr. </a:t>
            </a:r>
            <a:r>
              <a:rPr lang="en-US" sz="1900" dirty="0" smtClean="0">
                <a:latin typeface="Wingdings"/>
                <a:ea typeface="Wingdings"/>
                <a:cs typeface="Wingdings"/>
              </a:rPr>
              <a:t></a:t>
            </a:r>
            <a:r>
              <a:rPr lang="en-US" sz="2500" dirty="0" smtClean="0"/>
              <a:t>3GB at 10x</a:t>
            </a:r>
            <a:br>
              <a:rPr lang="en-US" sz="2500" dirty="0" smtClean="0"/>
            </a:br>
            <a:r>
              <a:rPr lang="en-US" sz="2500" b="1" dirty="0" smtClean="0"/>
              <a:t>5x10</a:t>
            </a:r>
            <a:r>
              <a:rPr lang="en-US" sz="2500" b="1" baseline="30000" dirty="0" smtClean="0"/>
              <a:t>-6</a:t>
            </a:r>
            <a:r>
              <a:rPr lang="en-US" sz="2500" b="1" dirty="0" smtClean="0"/>
              <a:t> Gb/day/m</a:t>
            </a:r>
            <a:r>
              <a:rPr lang="en-US" sz="2500" b="1" baseline="30000" dirty="0" smtClean="0"/>
              <a:t>3</a:t>
            </a:r>
          </a:p>
          <a:p>
            <a:endParaRPr lang="en-US"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2455287"/>
            <a:ext cx="3823231" cy="2859777"/>
          </a:xfrm>
          <a:prstGeom prst="rect">
            <a:avLst/>
          </a:prstGeom>
        </p:spPr>
      </p:pic>
      <p:pic>
        <p:nvPicPr>
          <p:cNvPr id="6" name="Picture 5"/>
          <p:cNvPicPr>
            <a:picLocks noChangeAspect="1"/>
          </p:cNvPicPr>
          <p:nvPr/>
        </p:nvPicPr>
        <p:blipFill>
          <a:blip r:embed="rId3"/>
          <a:srcRect t="8182" b="5633"/>
          <a:stretch>
            <a:fillRect/>
          </a:stretch>
        </p:blipFill>
        <p:spPr>
          <a:xfrm>
            <a:off x="1" y="-123353"/>
            <a:ext cx="3823230" cy="2636035"/>
          </a:xfrm>
          <a:prstGeom prst="rect">
            <a:avLst/>
          </a:prstGeom>
        </p:spPr>
      </p:pic>
      <p:sp>
        <p:nvSpPr>
          <p:cNvPr id="7" name="TextBox 6"/>
          <p:cNvSpPr txBox="1"/>
          <p:nvPr/>
        </p:nvSpPr>
        <p:spPr>
          <a:xfrm>
            <a:off x="158184" y="5315064"/>
            <a:ext cx="4184972" cy="1800493"/>
          </a:xfrm>
          <a:prstGeom prst="rect">
            <a:avLst/>
          </a:prstGeom>
          <a:noFill/>
        </p:spPr>
        <p:txBody>
          <a:bodyPr wrap="none" rtlCol="0">
            <a:spAutoFit/>
          </a:bodyPr>
          <a:lstStyle/>
          <a:p>
            <a:r>
              <a:rPr lang="en-US" sz="2500" b="1" dirty="0" smtClean="0"/>
              <a:t>CELERA GENOMICS, year 2000</a:t>
            </a:r>
          </a:p>
          <a:p>
            <a:r>
              <a:rPr lang="en-US" sz="2500" dirty="0" smtClean="0"/>
              <a:t>1,000 m</a:t>
            </a:r>
            <a:r>
              <a:rPr lang="en-US" sz="2500" baseline="30000" dirty="0" smtClean="0"/>
              <a:t>2</a:t>
            </a:r>
            <a:r>
              <a:rPr lang="en-US" sz="2500" dirty="0" smtClean="0"/>
              <a:t>. 2 yr. </a:t>
            </a:r>
            <a:r>
              <a:rPr lang="en-US" sz="1900" dirty="0" smtClean="0">
                <a:latin typeface="Wingdings"/>
                <a:ea typeface="Wingdings"/>
                <a:cs typeface="Wingdings"/>
              </a:rPr>
              <a:t></a:t>
            </a:r>
            <a:r>
              <a:rPr lang="en-US" sz="2500" dirty="0" smtClean="0"/>
              <a:t>3GB at 10x</a:t>
            </a:r>
            <a:br>
              <a:rPr lang="en-US" sz="2500" dirty="0" smtClean="0"/>
            </a:br>
            <a:r>
              <a:rPr lang="en-US" sz="2500" b="1" dirty="0" smtClean="0"/>
              <a:t>5x10</a:t>
            </a:r>
            <a:r>
              <a:rPr lang="en-US" sz="2500" b="1" baseline="30000" dirty="0" smtClean="0"/>
              <a:t>-6</a:t>
            </a:r>
            <a:r>
              <a:rPr lang="en-US" sz="2500" b="1" dirty="0" smtClean="0"/>
              <a:t> Gb/day/m</a:t>
            </a:r>
            <a:r>
              <a:rPr lang="en-US" sz="2500" b="1" baseline="30000" dirty="0" smtClean="0"/>
              <a:t>3</a:t>
            </a:r>
          </a:p>
          <a:p>
            <a:endParaRPr lang="en-US" dirty="0"/>
          </a:p>
          <a:p>
            <a:endParaRPr lang="en-US" dirty="0"/>
          </a:p>
        </p:txBody>
      </p:sp>
      <p:sp>
        <p:nvSpPr>
          <p:cNvPr id="10" name="TextBox 9"/>
          <p:cNvSpPr txBox="1"/>
          <p:nvPr/>
        </p:nvSpPr>
        <p:spPr>
          <a:xfrm>
            <a:off x="4485867" y="5334506"/>
            <a:ext cx="4658133" cy="1523494"/>
          </a:xfrm>
          <a:prstGeom prst="rect">
            <a:avLst/>
          </a:prstGeom>
          <a:noFill/>
        </p:spPr>
        <p:txBody>
          <a:bodyPr wrap="square" rtlCol="0">
            <a:spAutoFit/>
          </a:bodyPr>
          <a:lstStyle/>
          <a:p>
            <a:r>
              <a:rPr lang="en-US" sz="2500" b="1" dirty="0" smtClean="0"/>
              <a:t>HISEQ 2500. year 2012</a:t>
            </a:r>
          </a:p>
          <a:p>
            <a:r>
              <a:rPr lang="en-US" sz="2500" dirty="0" smtClean="0"/>
              <a:t>119 </a:t>
            </a:r>
            <a:r>
              <a:rPr lang="en-US" sz="2500" dirty="0" err="1" smtClean="0"/>
              <a:t>x</a:t>
            </a:r>
            <a:r>
              <a:rPr lang="en-US" sz="2500" dirty="0" smtClean="0"/>
              <a:t> 94 </a:t>
            </a:r>
            <a:r>
              <a:rPr lang="en-US" sz="2500" dirty="0" err="1" smtClean="0"/>
              <a:t>x</a:t>
            </a:r>
            <a:r>
              <a:rPr lang="en-US" sz="2500" dirty="0" smtClean="0"/>
              <a:t> 76 (cm). 1 day </a:t>
            </a:r>
            <a:r>
              <a:rPr lang="en-US" sz="1900" dirty="0" smtClean="0">
                <a:latin typeface="Wingdings"/>
                <a:ea typeface="Wingdings"/>
                <a:cs typeface="Wingdings"/>
              </a:rPr>
              <a:t></a:t>
            </a:r>
            <a:r>
              <a:rPr lang="en-US" sz="2500" dirty="0" smtClean="0"/>
              <a:t>120 </a:t>
            </a:r>
            <a:r>
              <a:rPr lang="en-US" sz="2500" dirty="0" err="1" smtClean="0"/>
              <a:t>Gb</a:t>
            </a:r>
            <a:r>
              <a:rPr lang="en-US" sz="2500" dirty="0" smtClean="0"/>
              <a:t/>
            </a:r>
            <a:br>
              <a:rPr lang="en-US" sz="2500" dirty="0" smtClean="0"/>
            </a:br>
            <a:r>
              <a:rPr lang="en-US" sz="2500" b="1" dirty="0" smtClean="0"/>
              <a:t>10</a:t>
            </a:r>
            <a:r>
              <a:rPr lang="en-US" sz="2500" b="1" baseline="30000" dirty="0" smtClean="0"/>
              <a:t>2</a:t>
            </a:r>
            <a:r>
              <a:rPr lang="en-US" sz="2500" b="1" dirty="0" smtClean="0"/>
              <a:t> Gb/day/m</a:t>
            </a:r>
            <a:r>
              <a:rPr lang="en-US" sz="2500" b="1" baseline="30000" dirty="0" smtClean="0"/>
              <a:t>3</a:t>
            </a:r>
            <a:endParaRPr lang="en-US" b="1" dirty="0" smtClean="0"/>
          </a:p>
          <a:p>
            <a:endParaRPr lang="en-US" dirty="0"/>
          </a:p>
        </p:txBody>
      </p:sp>
      <p:pic>
        <p:nvPicPr>
          <p:cNvPr id="11" name="Picture 10"/>
          <p:cNvPicPr>
            <a:picLocks noChangeAspect="1"/>
          </p:cNvPicPr>
          <p:nvPr/>
        </p:nvPicPr>
        <p:blipFill>
          <a:blip r:embed="rId4"/>
          <a:stretch>
            <a:fillRect/>
          </a:stretch>
        </p:blipFill>
        <p:spPr>
          <a:xfrm>
            <a:off x="3998448" y="370114"/>
            <a:ext cx="5076016" cy="42851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43200" y="847725"/>
            <a:ext cx="6400800" cy="5476875"/>
          </a:xfrm>
        </p:spPr>
      </p:pic>
      <p:sp>
        <p:nvSpPr>
          <p:cNvPr id="125955" name="Rectangle 3"/>
          <p:cNvSpPr>
            <a:spLocks noChangeArrowheads="1"/>
          </p:cNvSpPr>
          <p:nvPr/>
        </p:nvSpPr>
        <p:spPr bwMode="auto">
          <a:xfrm>
            <a:off x="0" y="0"/>
            <a:ext cx="426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ca-ES" sz="4000">
                <a:solidFill>
                  <a:schemeClr val="accent2"/>
                </a:solidFill>
              </a:rPr>
              <a:t>Moore’s Law</a:t>
            </a:r>
            <a:endParaRPr lang="en-US" sz="4400">
              <a:solidFill>
                <a:schemeClr val="accent2"/>
              </a:solidFill>
              <a:latin typeface="Verdana" charset="0"/>
            </a:endParaRPr>
          </a:p>
        </p:txBody>
      </p:sp>
    </p:spTree>
    <p:extLst>
      <p:ext uri="{BB962C8B-B14F-4D97-AF65-F5344CB8AC3E}">
        <p14:creationId xmlns:p14="http://schemas.microsoft.com/office/powerpoint/2010/main" val="301593722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700"/>
            <a:ext cx="7467600" cy="6845300"/>
          </a:xfrm>
        </p:spPr>
      </p:pic>
    </p:spTree>
    <p:extLst>
      <p:ext uri="{BB962C8B-B14F-4D97-AF65-F5344CB8AC3E}">
        <p14:creationId xmlns:p14="http://schemas.microsoft.com/office/powerpoint/2010/main" val="3497106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8"/>
          <p:cNvGrpSpPr>
            <a:grpSpLocks/>
          </p:cNvGrpSpPr>
          <p:nvPr/>
        </p:nvGrpSpPr>
        <p:grpSpPr bwMode="auto">
          <a:xfrm>
            <a:off x="0" y="0"/>
            <a:ext cx="9645650" cy="8153400"/>
            <a:chOff x="0" y="0"/>
            <a:chExt cx="6076" cy="5136"/>
          </a:xfrm>
        </p:grpSpPr>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0891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RobotScientist"/>
          <p:cNvPicPr>
            <a:picLocks noGrp="1" noChangeAspect="1" noChangeArrowheads="1"/>
          </p:cNvPicPr>
          <p:nvPr>
            <p:ph/>
          </p:nvPr>
        </p:nvPicPr>
        <p:blipFill>
          <a:blip r:embed="rId3"/>
          <a:srcRect l="49167"/>
          <a:stretch>
            <a:fillRect/>
          </a:stretch>
        </p:blipFill>
        <p:spPr>
          <a:xfrm>
            <a:off x="4495800" y="914400"/>
            <a:ext cx="4648200" cy="5141913"/>
          </a:xfrm>
        </p:spPr>
      </p:pic>
      <p:pic>
        <p:nvPicPr>
          <p:cNvPr id="83971" name="Picture 3"/>
          <p:cNvPicPr>
            <a:picLocks noChangeAspect="1" noChangeArrowheads="1"/>
          </p:cNvPicPr>
          <p:nvPr/>
        </p:nvPicPr>
        <p:blipFill>
          <a:blip r:embed="rId4"/>
          <a:srcRect/>
          <a:stretch>
            <a:fillRect/>
          </a:stretch>
        </p:blipFill>
        <p:spPr bwMode="auto">
          <a:xfrm>
            <a:off x="0" y="0"/>
            <a:ext cx="4419600" cy="3314700"/>
          </a:xfrm>
          <a:prstGeom prst="rect">
            <a:avLst/>
          </a:prstGeom>
          <a:noFill/>
          <a:ln w="9525">
            <a:noFill/>
            <a:miter lim="800000"/>
            <a:headEnd/>
            <a:tailEnd/>
          </a:ln>
        </p:spPr>
      </p:pic>
      <p:pic>
        <p:nvPicPr>
          <p:cNvPr id="83972" name="Picture 4"/>
          <p:cNvPicPr>
            <a:picLocks noChangeAspect="1" noChangeArrowheads="1"/>
          </p:cNvPicPr>
          <p:nvPr/>
        </p:nvPicPr>
        <p:blipFill>
          <a:blip r:embed="rId5"/>
          <a:srcRect/>
          <a:stretch>
            <a:fillRect/>
          </a:stretch>
        </p:blipFill>
        <p:spPr bwMode="auto">
          <a:xfrm>
            <a:off x="762000" y="2971800"/>
            <a:ext cx="3333750" cy="3886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912733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82" name="Picture 2" descr="personal-genome"/>
          <p:cNvPicPr>
            <a:picLocks noGrp="1" noChangeAspect="1" noChangeArrowheads="1"/>
          </p:cNvPicPr>
          <p:nvPr>
            <p:ph/>
          </p:nvPr>
        </p:nvPicPr>
        <p:blipFill>
          <a:blip r:embed="rId3">
            <a:extLst>
              <a:ext uri="{28A0092B-C50C-407E-A947-70E740481C1C}">
                <a14:useLocalDpi xmlns:a14="http://schemas.microsoft.com/office/drawing/2010/main" val="0"/>
              </a:ext>
            </a:extLst>
          </a:blip>
          <a:srcRect b="3659"/>
          <a:stretch>
            <a:fillRect/>
          </a:stretch>
        </p:blipFill>
        <p:spPr>
          <a:xfrm>
            <a:off x="0" y="0"/>
            <a:ext cx="5691188" cy="6858000"/>
          </a:xfrm>
        </p:spPr>
      </p:pic>
      <p:sp>
        <p:nvSpPr>
          <p:cNvPr id="1249283" name="Rectangle 3"/>
          <p:cNvSpPr>
            <a:spLocks noChangeArrowheads="1"/>
          </p:cNvSpPr>
          <p:nvPr/>
        </p:nvSpPr>
        <p:spPr bwMode="auto">
          <a:xfrm>
            <a:off x="5486400" y="2133600"/>
            <a:ext cx="3657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altLang="ja-JP" sz="3000" dirty="0" smtClean="0">
                <a:solidFill>
                  <a:srgbClr val="000000"/>
                </a:solidFill>
                <a:cs typeface="ＭＳ Ｐゴシック" charset="0"/>
              </a:rPr>
              <a:t>En un </a:t>
            </a:r>
            <a:r>
              <a:rPr lang="en-US" altLang="ja-JP" sz="3000" dirty="0" err="1" smtClean="0">
                <a:solidFill>
                  <a:srgbClr val="000000"/>
                </a:solidFill>
                <a:cs typeface="ＭＳ Ｐゴシック" charset="0"/>
              </a:rPr>
              <a:t>futur</a:t>
            </a:r>
            <a:r>
              <a:rPr lang="en-US" altLang="ja-JP" sz="3000" dirty="0" smtClean="0">
                <a:solidFill>
                  <a:srgbClr val="000000"/>
                </a:solidFill>
                <a:cs typeface="ＭＳ Ｐゴシック" charset="0"/>
              </a:rPr>
              <a:t> proper,</a:t>
            </a:r>
            <a:r>
              <a:rPr lang="en-US" altLang="ja-JP" sz="3000" dirty="0">
                <a:solidFill>
                  <a:srgbClr val="000000"/>
                </a:solidFill>
                <a:cs typeface="ＭＳ Ｐゴシック" charset="0"/>
              </a:rPr>
              <a:t/>
            </a:r>
            <a:br>
              <a:rPr lang="en-US" altLang="ja-JP" sz="3000" dirty="0">
                <a:solidFill>
                  <a:srgbClr val="000000"/>
                </a:solidFill>
                <a:cs typeface="ＭＳ Ｐゴシック" charset="0"/>
              </a:rPr>
            </a:br>
            <a:r>
              <a:rPr lang="en-US" altLang="ja-JP" sz="3000" dirty="0" err="1" smtClean="0">
                <a:solidFill>
                  <a:srgbClr val="000000"/>
                </a:solidFill>
                <a:cs typeface="ＭＳ Ｐゴシック" charset="0"/>
              </a:rPr>
              <a:t>disposarem</a:t>
            </a:r>
            <a:r>
              <a:rPr lang="en-US" altLang="ja-JP" sz="3000" dirty="0" smtClean="0">
                <a:solidFill>
                  <a:srgbClr val="000000"/>
                </a:solidFill>
                <a:cs typeface="ＭＳ Ｐゴシック" charset="0"/>
              </a:rPr>
              <a:t> </a:t>
            </a:r>
            <a:r>
              <a:rPr lang="en-US" altLang="ja-JP" sz="3000" dirty="0" smtClean="0">
                <a:solidFill>
                  <a:srgbClr val="000000"/>
                </a:solidFill>
                <a:cs typeface="ＭＳ Ｐゴシック" charset="0"/>
              </a:rPr>
              <a:t>del </a:t>
            </a:r>
            <a:r>
              <a:rPr lang="en-US" altLang="ja-JP" sz="3000" dirty="0" err="1" smtClean="0">
                <a:solidFill>
                  <a:srgbClr val="000000"/>
                </a:solidFill>
                <a:cs typeface="ＭＳ Ｐゴシック" charset="0"/>
              </a:rPr>
              <a:t>genoma</a:t>
            </a:r>
            <a:r>
              <a:rPr lang="en-US" altLang="ja-JP" sz="3000" dirty="0" smtClean="0">
                <a:solidFill>
                  <a:srgbClr val="000000"/>
                </a:solidFill>
                <a:cs typeface="ＭＳ Ｐゴシック" charset="0"/>
              </a:rPr>
              <a:t> </a:t>
            </a:r>
            <a:r>
              <a:rPr lang="en-US" altLang="ja-JP" sz="3000" dirty="0">
                <a:solidFill>
                  <a:srgbClr val="000000"/>
                </a:solidFill>
                <a:cs typeface="ＭＳ Ｐゴシック" charset="0"/>
              </a:rPr>
              <a:t>individual de </a:t>
            </a:r>
            <a:r>
              <a:rPr lang="en-US" altLang="ja-JP" sz="3000" dirty="0" err="1" smtClean="0">
                <a:solidFill>
                  <a:srgbClr val="000000"/>
                </a:solidFill>
                <a:cs typeface="ＭＳ Ｐゴシック" charset="0"/>
              </a:rPr>
              <a:t>cadascu</a:t>
            </a:r>
            <a:r>
              <a:rPr lang="en-US" altLang="ja-JP" sz="3000" dirty="0" smtClean="0">
                <a:solidFill>
                  <a:srgbClr val="000000"/>
                </a:solidFill>
                <a:cs typeface="ＭＳ Ｐゴシック" charset="0"/>
              </a:rPr>
              <a:t>  de </a:t>
            </a:r>
            <a:r>
              <a:rPr lang="en-US" altLang="ja-JP" sz="3000" dirty="0" err="1" smtClean="0">
                <a:solidFill>
                  <a:srgbClr val="000000"/>
                </a:solidFill>
                <a:cs typeface="ＭＳ Ｐゴシック" charset="0"/>
              </a:rPr>
              <a:t>nosaltres</a:t>
            </a:r>
            <a:endParaRPr lang="en-US" sz="3200" dirty="0">
              <a:solidFill>
                <a:srgbClr val="000000"/>
              </a:solidFill>
              <a:cs typeface="ＭＳ Ｐゴシック" charset="0"/>
            </a:endParaRPr>
          </a:p>
        </p:txBody>
      </p:sp>
    </p:spTree>
    <p:extLst>
      <p:ext uri="{BB962C8B-B14F-4D97-AF65-F5344CB8AC3E}">
        <p14:creationId xmlns:p14="http://schemas.microsoft.com/office/powerpoint/2010/main" val="3485071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3304" y="1657382"/>
            <a:ext cx="4150907" cy="2788120"/>
          </a:xfrm>
        </p:spPr>
        <p:txBody>
          <a:bodyPr>
            <a:normAutofit/>
          </a:bodyPr>
          <a:lstStyle/>
          <a:p>
            <a:r>
              <a:rPr lang="en-US" dirty="0" smtClean="0"/>
              <a:t>El </a:t>
            </a:r>
            <a:r>
              <a:rPr lang="en-US" dirty="0" err="1" smtClean="0"/>
              <a:t>futur</a:t>
            </a:r>
            <a:r>
              <a:rPr lang="en-US" dirty="0" smtClean="0"/>
              <a:t> </a:t>
            </a:r>
            <a:r>
              <a:rPr lang="en-US" dirty="0" err="1" smtClean="0"/>
              <a:t>es</a:t>
            </a:r>
            <a:r>
              <a:rPr lang="en-US" dirty="0" smtClean="0"/>
              <a:t> </a:t>
            </a:r>
            <a:r>
              <a:rPr lang="en-US" dirty="0" err="1" smtClean="0"/>
              <a:t>aqui</a:t>
            </a:r>
            <a:r>
              <a:rPr lang="en-US" dirty="0" smtClean="0"/>
              <a:t>: </a:t>
            </a:r>
            <a:r>
              <a:rPr lang="en-US" dirty="0" smtClean="0"/>
              <a:t>el </a:t>
            </a:r>
            <a:r>
              <a:rPr lang="en-US" dirty="0" err="1" smtClean="0"/>
              <a:t>nostre</a:t>
            </a:r>
            <a:r>
              <a:rPr lang="en-US" dirty="0" smtClean="0"/>
              <a:t> </a:t>
            </a:r>
            <a:r>
              <a:rPr lang="en-US" dirty="0" err="1" smtClean="0"/>
              <a:t>genoma</a:t>
            </a:r>
            <a:endParaRPr lang="en-US" dirty="0"/>
          </a:p>
        </p:txBody>
      </p:sp>
      <p:pic>
        <p:nvPicPr>
          <p:cNvPr id="2" name="Picture 1"/>
          <p:cNvPicPr>
            <a:picLocks noChangeAspect="1"/>
          </p:cNvPicPr>
          <p:nvPr/>
        </p:nvPicPr>
        <p:blipFill rotWithShape="1">
          <a:blip r:embed="rId2"/>
          <a:srcRect l="6128" t="3840" r="3717" b="7172"/>
          <a:stretch/>
        </p:blipFill>
        <p:spPr>
          <a:xfrm>
            <a:off x="4590393" y="0"/>
            <a:ext cx="4553607" cy="6102885"/>
          </a:xfrm>
          <a:prstGeom prst="rect">
            <a:avLst/>
          </a:prstGeom>
        </p:spPr>
      </p:pic>
    </p:spTree>
    <p:extLst>
      <p:ext uri="{BB962C8B-B14F-4D97-AF65-F5344CB8AC3E}">
        <p14:creationId xmlns:p14="http://schemas.microsoft.com/office/powerpoint/2010/main" val="2833569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0"/>
            <a:ext cx="7142117" cy="6858000"/>
          </a:xfrm>
          <a:prstGeom prst="rect">
            <a:avLst/>
          </a:prstGeom>
        </p:spPr>
      </p:pic>
    </p:spTree>
    <p:extLst>
      <p:ext uri="{BB962C8B-B14F-4D97-AF65-F5344CB8AC3E}">
        <p14:creationId xmlns:p14="http://schemas.microsoft.com/office/powerpoint/2010/main" val="2760935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501650" y="-762000"/>
            <a:ext cx="9645650" cy="8153400"/>
            <a:chOff x="0" y="0"/>
            <a:chExt cx="6076" cy="5136"/>
          </a:xfrm>
        </p:grpSpPr>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1418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645650" cy="8153400"/>
            <a:chOff x="0" y="0"/>
            <a:chExt cx="6076" cy="5136"/>
          </a:xfrm>
        </p:grpSpPr>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421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501650" y="-1295400"/>
            <a:ext cx="9645650" cy="8153400"/>
            <a:chOff x="0" y="0"/>
            <a:chExt cx="6076" cy="5136"/>
          </a:xfrm>
        </p:grpSpPr>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0"/>
              <a:ext cx="3100" cy="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59443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3583</TotalTime>
  <Words>1688</Words>
  <Application>Microsoft Macintosh PowerPoint</Application>
  <PresentationFormat>On-screen Show (4:3)</PresentationFormat>
  <Paragraphs>293</Paragraphs>
  <Slides>64</Slides>
  <Notes>55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Introducció a la Bioinformàtica Roderic Guigó i Serra roderic.guigo@crg.cat</vt:lpstr>
      <vt:lpstr>PowerPoint Presentation</vt:lpstr>
      <vt:lpstr>Van Leeuwenhoek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Sequence alignment</vt:lpstr>
      <vt:lpstr>PowerPoint Presentation</vt:lpstr>
      <vt:lpstr>PowerPoint Presentation</vt:lpstr>
      <vt:lpstr>PowerPoint Presentation</vt:lpstr>
      <vt:lpstr>PowerPoint Presentation</vt:lpstr>
      <vt:lpstr>PowerPoint Presentation</vt:lpstr>
      <vt:lpstr>accelerating database searches  hash methods</vt:lpstr>
      <vt:lpstr>1982, Doolittle: relationship between oncogenes and growth factors</vt:lpstr>
      <vt:lpstr>PowerPoint Presentation</vt:lpstr>
      <vt:lpstr>1990:The human genome project</vt:lpstr>
      <vt:lpstr>1990:WWW at CERN</vt:lpstr>
      <vt:lpstr>Human Genome Project Milestones</vt:lpstr>
      <vt:lpstr>PowerPoint Presentation</vt:lpstr>
      <vt:lpstr>PowerPoint Presentation</vt:lpstr>
      <vt:lpstr>bioinformatics</vt:lpstr>
      <vt:lpstr>bioinformatics</vt:lpstr>
      <vt:lpstr>bioinformatics</vt:lpstr>
      <vt:lpstr>bioinformatics</vt:lpstr>
      <vt:lpstr>bioinformatics</vt:lpstr>
      <vt:lpstr>bioinformatics</vt:lpstr>
      <vt:lpstr>Bioinformatics, Genomics, Systems Biology in Medline</vt:lpstr>
      <vt:lpstr>PowerPoint Presentation</vt:lpstr>
      <vt:lpstr>PowerPoint Presentation</vt:lpstr>
      <vt:lpstr>Evolution of sequencing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futur es aqui: el nostre genoma</vt:lpstr>
      <vt:lpstr>PowerPoint Presentation</vt:lpstr>
    </vt:vector>
  </TitlesOfParts>
  <Company>CRG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Roderic Guigo</dc:creator>
  <cp:lastModifiedBy>Roderic Guigo</cp:lastModifiedBy>
  <cp:revision>34</cp:revision>
  <dcterms:created xsi:type="dcterms:W3CDTF">2012-07-04T08:51:09Z</dcterms:created>
  <dcterms:modified xsi:type="dcterms:W3CDTF">2013-09-24T21:23:39Z</dcterms:modified>
</cp:coreProperties>
</file>